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322" r:id="rId3"/>
    <p:sldId id="407" r:id="rId4"/>
    <p:sldId id="309" r:id="rId5"/>
    <p:sldId id="311" r:id="rId6"/>
    <p:sldId id="320" r:id="rId7"/>
    <p:sldId id="388" r:id="rId8"/>
    <p:sldId id="389" r:id="rId9"/>
    <p:sldId id="390" r:id="rId10"/>
    <p:sldId id="329" r:id="rId11"/>
    <p:sldId id="367" r:id="rId12"/>
    <p:sldId id="391" r:id="rId13"/>
    <p:sldId id="392" r:id="rId14"/>
    <p:sldId id="393" r:id="rId15"/>
    <p:sldId id="394" r:id="rId16"/>
    <p:sldId id="331" r:id="rId17"/>
    <p:sldId id="371" r:id="rId18"/>
    <p:sldId id="395" r:id="rId19"/>
    <p:sldId id="397" r:id="rId20"/>
    <p:sldId id="398" r:id="rId21"/>
    <p:sldId id="351" r:id="rId22"/>
    <p:sldId id="352" r:id="rId23"/>
    <p:sldId id="399" r:id="rId24"/>
    <p:sldId id="353" r:id="rId25"/>
    <p:sldId id="378" r:id="rId26"/>
    <p:sldId id="406" r:id="rId27"/>
    <p:sldId id="400" r:id="rId28"/>
    <p:sldId id="403" r:id="rId29"/>
    <p:sldId id="404" r:id="rId30"/>
    <p:sldId id="402" r:id="rId31"/>
    <p:sldId id="405" r:id="rId32"/>
    <p:sldId id="401" r:id="rId33"/>
    <p:sldId id="408" r:id="rId34"/>
    <p:sldId id="319" r:id="rId35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139"/>
    <a:srgbClr val="00A3AD"/>
    <a:srgbClr val="ED8800"/>
    <a:srgbClr val="004851"/>
    <a:srgbClr val="FFFFFF"/>
    <a:srgbClr val="004E40"/>
    <a:srgbClr val="275D38"/>
    <a:srgbClr val="000000"/>
    <a:srgbClr val="C90026"/>
    <a:srgbClr val="DA1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95802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452" y="10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-11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C4ADD-5981-4547-AC7A-646ED0D4500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3A0995A-3C85-4846-9E8D-6665FB309381}">
      <dgm:prSet phldrT="[Texto]"/>
      <dgm:spPr/>
      <dgm:t>
        <a:bodyPr/>
        <a:lstStyle/>
        <a:p>
          <a:r>
            <a:rPr lang="es-ES" dirty="0"/>
            <a:t>Digitalización</a:t>
          </a:r>
        </a:p>
      </dgm:t>
    </dgm:pt>
    <dgm:pt modelId="{9C228295-C576-4FC6-ACF3-D24596C6DED8}" type="parTrans" cxnId="{EF3782A8-70B1-4BB5-A4F2-C98E5F228D05}">
      <dgm:prSet/>
      <dgm:spPr/>
      <dgm:t>
        <a:bodyPr/>
        <a:lstStyle/>
        <a:p>
          <a:endParaRPr lang="es-ES"/>
        </a:p>
      </dgm:t>
    </dgm:pt>
    <dgm:pt modelId="{44B1814E-EA7F-4815-82FD-CEFF0731EDEA}" type="sibTrans" cxnId="{EF3782A8-70B1-4BB5-A4F2-C98E5F228D05}">
      <dgm:prSet/>
      <dgm:spPr/>
      <dgm:t>
        <a:bodyPr/>
        <a:lstStyle/>
        <a:p>
          <a:endParaRPr lang="es-ES"/>
        </a:p>
      </dgm:t>
    </dgm:pt>
    <dgm:pt modelId="{2294C620-A04B-404D-910D-5FC3F393086B}">
      <dgm:prSet phldrT="[Texto]"/>
      <dgm:spPr/>
      <dgm:t>
        <a:bodyPr/>
        <a:lstStyle/>
        <a:p>
          <a:r>
            <a:rPr lang="es-ES" dirty="0"/>
            <a:t>Mejora de la imagen</a:t>
          </a:r>
        </a:p>
      </dgm:t>
    </dgm:pt>
    <dgm:pt modelId="{2CB6A2C1-9E39-49B3-9C49-0A6FEFC32D20}" type="parTrans" cxnId="{7F3EF42A-7AB1-4863-AE21-8B5FB5853FEB}">
      <dgm:prSet/>
      <dgm:spPr/>
      <dgm:t>
        <a:bodyPr/>
        <a:lstStyle/>
        <a:p>
          <a:endParaRPr lang="es-ES"/>
        </a:p>
      </dgm:t>
    </dgm:pt>
    <dgm:pt modelId="{B658EC76-1490-478A-8F79-E74DB1F57A42}" type="sibTrans" cxnId="{7F3EF42A-7AB1-4863-AE21-8B5FB5853FEB}">
      <dgm:prSet/>
      <dgm:spPr/>
      <dgm:t>
        <a:bodyPr/>
        <a:lstStyle/>
        <a:p>
          <a:endParaRPr lang="es-ES"/>
        </a:p>
      </dgm:t>
    </dgm:pt>
    <dgm:pt modelId="{16BD5DB0-C599-4D5E-B18E-4EDBFCFDFDB7}">
      <dgm:prSet phldrT="[Texto]"/>
      <dgm:spPr/>
      <dgm:t>
        <a:bodyPr/>
        <a:lstStyle/>
        <a:p>
          <a:r>
            <a:rPr lang="es-ES" dirty="0"/>
            <a:t>Segmentación</a:t>
          </a:r>
        </a:p>
      </dgm:t>
    </dgm:pt>
    <dgm:pt modelId="{CBE8A3A3-1308-40C9-8FC0-A9CDA6B9D1BC}" type="parTrans" cxnId="{38E9FEEB-BA0A-4B7A-878C-B566F585DED2}">
      <dgm:prSet/>
      <dgm:spPr/>
      <dgm:t>
        <a:bodyPr/>
        <a:lstStyle/>
        <a:p>
          <a:endParaRPr lang="es-ES"/>
        </a:p>
      </dgm:t>
    </dgm:pt>
    <dgm:pt modelId="{7959E554-B7DB-4893-9CF9-703FCE214494}" type="sibTrans" cxnId="{38E9FEEB-BA0A-4B7A-878C-B566F585DED2}">
      <dgm:prSet/>
      <dgm:spPr/>
      <dgm:t>
        <a:bodyPr/>
        <a:lstStyle/>
        <a:p>
          <a:endParaRPr lang="es-ES"/>
        </a:p>
      </dgm:t>
    </dgm:pt>
    <dgm:pt modelId="{F0D55687-7BDD-4BCD-82ED-C72623B2B8EF}" type="pres">
      <dgm:prSet presAssocID="{232C4ADD-5981-4547-AC7A-646ED0D45009}" presName="Name0" presStyleCnt="0">
        <dgm:presLayoutVars>
          <dgm:dir/>
          <dgm:animLvl val="lvl"/>
          <dgm:resizeHandles val="exact"/>
        </dgm:presLayoutVars>
      </dgm:prSet>
      <dgm:spPr/>
    </dgm:pt>
    <dgm:pt modelId="{AE0552D2-DAB1-4625-8261-50FADCAC7B7E}" type="pres">
      <dgm:prSet presAssocID="{A3A0995A-3C85-4846-9E8D-6665FB30938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D7403F9-A6BF-4B78-B59F-A66525A40C3D}" type="pres">
      <dgm:prSet presAssocID="{44B1814E-EA7F-4815-82FD-CEFF0731EDEA}" presName="parTxOnlySpace" presStyleCnt="0"/>
      <dgm:spPr/>
    </dgm:pt>
    <dgm:pt modelId="{9D2AB5AF-37AE-4EC1-BF5D-5021C454EDD6}" type="pres">
      <dgm:prSet presAssocID="{2294C620-A04B-404D-910D-5FC3F393086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0BE47E5-256A-4112-B805-AF97CA7CE493}" type="pres">
      <dgm:prSet presAssocID="{B658EC76-1490-478A-8F79-E74DB1F57A42}" presName="parTxOnlySpace" presStyleCnt="0"/>
      <dgm:spPr/>
    </dgm:pt>
    <dgm:pt modelId="{830462F4-3B65-4F9F-8DFC-0D5AC1144EB0}" type="pres">
      <dgm:prSet presAssocID="{16BD5DB0-C599-4D5E-B18E-4EDBFCFDFDB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F3EF42A-7AB1-4863-AE21-8B5FB5853FEB}" srcId="{232C4ADD-5981-4547-AC7A-646ED0D45009}" destId="{2294C620-A04B-404D-910D-5FC3F393086B}" srcOrd="1" destOrd="0" parTransId="{2CB6A2C1-9E39-49B3-9C49-0A6FEFC32D20}" sibTransId="{B658EC76-1490-478A-8F79-E74DB1F57A42}"/>
    <dgm:cxn modelId="{21B7A246-6805-4BBB-A12E-90003E9CFD57}" type="presOf" srcId="{232C4ADD-5981-4547-AC7A-646ED0D45009}" destId="{F0D55687-7BDD-4BCD-82ED-C72623B2B8EF}" srcOrd="0" destOrd="0" presId="urn:microsoft.com/office/officeart/2005/8/layout/chevron1"/>
    <dgm:cxn modelId="{A45F8783-A179-4B24-A025-ACEE2FC51020}" type="presOf" srcId="{2294C620-A04B-404D-910D-5FC3F393086B}" destId="{9D2AB5AF-37AE-4EC1-BF5D-5021C454EDD6}" srcOrd="0" destOrd="0" presId="urn:microsoft.com/office/officeart/2005/8/layout/chevron1"/>
    <dgm:cxn modelId="{EF3782A8-70B1-4BB5-A4F2-C98E5F228D05}" srcId="{232C4ADD-5981-4547-AC7A-646ED0D45009}" destId="{A3A0995A-3C85-4846-9E8D-6665FB309381}" srcOrd="0" destOrd="0" parTransId="{9C228295-C576-4FC6-ACF3-D24596C6DED8}" sibTransId="{44B1814E-EA7F-4815-82FD-CEFF0731EDEA}"/>
    <dgm:cxn modelId="{039316A9-E3E0-4275-AC4D-C32020584007}" type="presOf" srcId="{A3A0995A-3C85-4846-9E8D-6665FB309381}" destId="{AE0552D2-DAB1-4625-8261-50FADCAC7B7E}" srcOrd="0" destOrd="0" presId="urn:microsoft.com/office/officeart/2005/8/layout/chevron1"/>
    <dgm:cxn modelId="{AB3649E2-F34C-4A70-8483-A59B2A472A24}" type="presOf" srcId="{16BD5DB0-C599-4D5E-B18E-4EDBFCFDFDB7}" destId="{830462F4-3B65-4F9F-8DFC-0D5AC1144EB0}" srcOrd="0" destOrd="0" presId="urn:microsoft.com/office/officeart/2005/8/layout/chevron1"/>
    <dgm:cxn modelId="{38E9FEEB-BA0A-4B7A-878C-B566F585DED2}" srcId="{232C4ADD-5981-4547-AC7A-646ED0D45009}" destId="{16BD5DB0-C599-4D5E-B18E-4EDBFCFDFDB7}" srcOrd="2" destOrd="0" parTransId="{CBE8A3A3-1308-40C9-8FC0-A9CDA6B9D1BC}" sibTransId="{7959E554-B7DB-4893-9CF9-703FCE214494}"/>
    <dgm:cxn modelId="{26998270-BBE9-44F1-8C39-E894CE55B9E0}" type="presParOf" srcId="{F0D55687-7BDD-4BCD-82ED-C72623B2B8EF}" destId="{AE0552D2-DAB1-4625-8261-50FADCAC7B7E}" srcOrd="0" destOrd="0" presId="urn:microsoft.com/office/officeart/2005/8/layout/chevron1"/>
    <dgm:cxn modelId="{83CBE905-ED14-4DB4-9801-D6B71BB406EC}" type="presParOf" srcId="{F0D55687-7BDD-4BCD-82ED-C72623B2B8EF}" destId="{ED7403F9-A6BF-4B78-B59F-A66525A40C3D}" srcOrd="1" destOrd="0" presId="urn:microsoft.com/office/officeart/2005/8/layout/chevron1"/>
    <dgm:cxn modelId="{803F9C57-DDD5-4A39-A777-B2723587E250}" type="presParOf" srcId="{F0D55687-7BDD-4BCD-82ED-C72623B2B8EF}" destId="{9D2AB5AF-37AE-4EC1-BF5D-5021C454EDD6}" srcOrd="2" destOrd="0" presId="urn:microsoft.com/office/officeart/2005/8/layout/chevron1"/>
    <dgm:cxn modelId="{BB87D011-0769-469B-BEB4-885AA47F47B3}" type="presParOf" srcId="{F0D55687-7BDD-4BCD-82ED-C72623B2B8EF}" destId="{10BE47E5-256A-4112-B805-AF97CA7CE493}" srcOrd="3" destOrd="0" presId="urn:microsoft.com/office/officeart/2005/8/layout/chevron1"/>
    <dgm:cxn modelId="{76D77EB5-D25C-4146-A6FB-E15812CBDF4F}" type="presParOf" srcId="{F0D55687-7BDD-4BCD-82ED-C72623B2B8EF}" destId="{830462F4-3B65-4F9F-8DFC-0D5AC1144EB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D354E-3B44-4536-89B3-790F810CAB1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B4CAF52-9E69-4B4A-A393-5E531D0A0C23}">
      <dgm:prSet phldrT="[Texto]"/>
      <dgm:spPr/>
      <dgm:t>
        <a:bodyPr/>
        <a:lstStyle/>
        <a:p>
          <a:r>
            <a:rPr lang="es-ES" dirty="0"/>
            <a:t>Generar campo</a:t>
          </a:r>
        </a:p>
      </dgm:t>
    </dgm:pt>
    <dgm:pt modelId="{C6AFC129-C8C8-48A9-842E-6721E7216312}" type="parTrans" cxnId="{6E3039DF-132E-4937-9121-7C16973B13AD}">
      <dgm:prSet/>
      <dgm:spPr/>
      <dgm:t>
        <a:bodyPr/>
        <a:lstStyle/>
        <a:p>
          <a:endParaRPr lang="es-ES"/>
        </a:p>
      </dgm:t>
    </dgm:pt>
    <dgm:pt modelId="{39CAB785-7EAE-486C-ABF9-084725A42B8D}" type="sibTrans" cxnId="{6E3039DF-132E-4937-9121-7C16973B13AD}">
      <dgm:prSet/>
      <dgm:spPr/>
      <dgm:t>
        <a:bodyPr/>
        <a:lstStyle/>
        <a:p>
          <a:endParaRPr lang="es-ES"/>
        </a:p>
      </dgm:t>
    </dgm:pt>
    <dgm:pt modelId="{7FD0B767-0E22-4032-B36A-674813A9A8F8}">
      <dgm:prSet phldrT="[Texto]"/>
      <dgm:spPr/>
      <dgm:t>
        <a:bodyPr/>
        <a:lstStyle/>
        <a:p>
          <a:r>
            <a:rPr lang="es-ES" dirty="0"/>
            <a:t>Generar vista ortogonal</a:t>
          </a:r>
        </a:p>
      </dgm:t>
    </dgm:pt>
    <dgm:pt modelId="{7A1A65E3-6661-441A-92B2-481537A4EA48}" type="parTrans" cxnId="{B44BED9D-F84D-4B2F-B167-656E7E1A6AF0}">
      <dgm:prSet/>
      <dgm:spPr/>
      <dgm:t>
        <a:bodyPr/>
        <a:lstStyle/>
        <a:p>
          <a:endParaRPr lang="es-ES"/>
        </a:p>
      </dgm:t>
    </dgm:pt>
    <dgm:pt modelId="{E76D42C9-B851-4754-915E-EEEED2370147}" type="sibTrans" cxnId="{B44BED9D-F84D-4B2F-B167-656E7E1A6AF0}">
      <dgm:prSet/>
      <dgm:spPr/>
      <dgm:t>
        <a:bodyPr/>
        <a:lstStyle/>
        <a:p>
          <a:endParaRPr lang="es-ES"/>
        </a:p>
      </dgm:t>
    </dgm:pt>
    <dgm:pt modelId="{F8D984A3-CD1B-438F-9CCD-6B1B71007FD4}">
      <dgm:prSet phldrT="[Texto]"/>
      <dgm:spPr/>
      <dgm:t>
        <a:bodyPr/>
        <a:lstStyle/>
        <a:p>
          <a:r>
            <a:rPr lang="es-ES" dirty="0"/>
            <a:t>Calibrar umbral de colores</a:t>
          </a:r>
        </a:p>
      </dgm:t>
    </dgm:pt>
    <dgm:pt modelId="{F705448E-8F19-40B1-9D33-AABA0CC1AE40}" type="parTrans" cxnId="{A3C4015E-DB38-43B3-8C7C-1F3025DD4029}">
      <dgm:prSet/>
      <dgm:spPr/>
      <dgm:t>
        <a:bodyPr/>
        <a:lstStyle/>
        <a:p>
          <a:endParaRPr lang="es-ES"/>
        </a:p>
      </dgm:t>
    </dgm:pt>
    <dgm:pt modelId="{C29819B0-226C-4DD9-8457-560696D293C3}" type="sibTrans" cxnId="{A3C4015E-DB38-43B3-8C7C-1F3025DD4029}">
      <dgm:prSet/>
      <dgm:spPr/>
      <dgm:t>
        <a:bodyPr/>
        <a:lstStyle/>
        <a:p>
          <a:endParaRPr lang="es-ES"/>
        </a:p>
      </dgm:t>
    </dgm:pt>
    <dgm:pt modelId="{43FF8806-A868-477B-90D4-65763EA3B181}">
      <dgm:prSet phldrT="[Texto]"/>
      <dgm:spPr/>
      <dgm:t>
        <a:bodyPr/>
        <a:lstStyle/>
        <a:p>
          <a:r>
            <a:rPr lang="es-ES" dirty="0"/>
            <a:t>Calibrar posición del </a:t>
          </a:r>
          <a:r>
            <a:rPr lang="es-ES" dirty="0" err="1"/>
            <a:t>rover</a:t>
          </a:r>
          <a:endParaRPr lang="es-ES" dirty="0"/>
        </a:p>
      </dgm:t>
    </dgm:pt>
    <dgm:pt modelId="{A609F093-EDBE-4543-84E0-F2F803E03A5E}" type="parTrans" cxnId="{1B63482A-F4C2-40EC-9C69-4D8B486B6466}">
      <dgm:prSet/>
      <dgm:spPr/>
      <dgm:t>
        <a:bodyPr/>
        <a:lstStyle/>
        <a:p>
          <a:endParaRPr lang="es-ES"/>
        </a:p>
      </dgm:t>
    </dgm:pt>
    <dgm:pt modelId="{75D4880B-8B34-4058-AC09-01E2E0BC727E}" type="sibTrans" cxnId="{1B63482A-F4C2-40EC-9C69-4D8B486B6466}">
      <dgm:prSet/>
      <dgm:spPr/>
      <dgm:t>
        <a:bodyPr/>
        <a:lstStyle/>
        <a:p>
          <a:endParaRPr lang="es-ES"/>
        </a:p>
      </dgm:t>
    </dgm:pt>
    <dgm:pt modelId="{00736CA3-F69E-4754-923F-8D2B069F6EF3}" type="pres">
      <dgm:prSet presAssocID="{53CD354E-3B44-4536-89B3-790F810CAB1F}" presName="outerComposite" presStyleCnt="0">
        <dgm:presLayoutVars>
          <dgm:chMax val="5"/>
          <dgm:dir/>
          <dgm:resizeHandles val="exact"/>
        </dgm:presLayoutVars>
      </dgm:prSet>
      <dgm:spPr/>
    </dgm:pt>
    <dgm:pt modelId="{6D19171B-AAF6-4F81-9434-920A33ACA987}" type="pres">
      <dgm:prSet presAssocID="{53CD354E-3B44-4536-89B3-790F810CAB1F}" presName="dummyMaxCanvas" presStyleCnt="0">
        <dgm:presLayoutVars/>
      </dgm:prSet>
      <dgm:spPr/>
    </dgm:pt>
    <dgm:pt modelId="{E688DEC2-B12B-4C35-9EFB-F028A6B5F398}" type="pres">
      <dgm:prSet presAssocID="{53CD354E-3B44-4536-89B3-790F810CAB1F}" presName="FourNodes_1" presStyleLbl="node1" presStyleIdx="0" presStyleCnt="4">
        <dgm:presLayoutVars>
          <dgm:bulletEnabled val="1"/>
        </dgm:presLayoutVars>
      </dgm:prSet>
      <dgm:spPr/>
    </dgm:pt>
    <dgm:pt modelId="{F6E586D4-EE86-4FFA-BB24-4F01E88D37EE}" type="pres">
      <dgm:prSet presAssocID="{53CD354E-3B44-4536-89B3-790F810CAB1F}" presName="FourNodes_2" presStyleLbl="node1" presStyleIdx="1" presStyleCnt="4">
        <dgm:presLayoutVars>
          <dgm:bulletEnabled val="1"/>
        </dgm:presLayoutVars>
      </dgm:prSet>
      <dgm:spPr/>
    </dgm:pt>
    <dgm:pt modelId="{B193D100-D735-40A8-97BB-4DE9BAFBA81C}" type="pres">
      <dgm:prSet presAssocID="{53CD354E-3B44-4536-89B3-790F810CAB1F}" presName="FourNodes_3" presStyleLbl="node1" presStyleIdx="2" presStyleCnt="4">
        <dgm:presLayoutVars>
          <dgm:bulletEnabled val="1"/>
        </dgm:presLayoutVars>
      </dgm:prSet>
      <dgm:spPr/>
    </dgm:pt>
    <dgm:pt modelId="{931CED00-1DC8-413E-A0A3-AE148B87D97B}" type="pres">
      <dgm:prSet presAssocID="{53CD354E-3B44-4536-89B3-790F810CAB1F}" presName="FourNodes_4" presStyleLbl="node1" presStyleIdx="3" presStyleCnt="4">
        <dgm:presLayoutVars>
          <dgm:bulletEnabled val="1"/>
        </dgm:presLayoutVars>
      </dgm:prSet>
      <dgm:spPr/>
    </dgm:pt>
    <dgm:pt modelId="{513D554A-E057-47BE-A669-2CCAB242C80D}" type="pres">
      <dgm:prSet presAssocID="{53CD354E-3B44-4536-89B3-790F810CAB1F}" presName="FourConn_1-2" presStyleLbl="fgAccFollowNode1" presStyleIdx="0" presStyleCnt="3">
        <dgm:presLayoutVars>
          <dgm:bulletEnabled val="1"/>
        </dgm:presLayoutVars>
      </dgm:prSet>
      <dgm:spPr/>
    </dgm:pt>
    <dgm:pt modelId="{CB55CA0A-36A2-4EC8-B017-67FDF0AA8B8F}" type="pres">
      <dgm:prSet presAssocID="{53CD354E-3B44-4536-89B3-790F810CAB1F}" presName="FourConn_2-3" presStyleLbl="fgAccFollowNode1" presStyleIdx="1" presStyleCnt="3">
        <dgm:presLayoutVars>
          <dgm:bulletEnabled val="1"/>
        </dgm:presLayoutVars>
      </dgm:prSet>
      <dgm:spPr/>
    </dgm:pt>
    <dgm:pt modelId="{D626DE43-55E0-445F-A5FB-41559F56C727}" type="pres">
      <dgm:prSet presAssocID="{53CD354E-3B44-4536-89B3-790F810CAB1F}" presName="FourConn_3-4" presStyleLbl="fgAccFollowNode1" presStyleIdx="2" presStyleCnt="3">
        <dgm:presLayoutVars>
          <dgm:bulletEnabled val="1"/>
        </dgm:presLayoutVars>
      </dgm:prSet>
      <dgm:spPr/>
    </dgm:pt>
    <dgm:pt modelId="{EA121E54-A7B5-4167-858F-49BE32AAD011}" type="pres">
      <dgm:prSet presAssocID="{53CD354E-3B44-4536-89B3-790F810CAB1F}" presName="FourNodes_1_text" presStyleLbl="node1" presStyleIdx="3" presStyleCnt="4">
        <dgm:presLayoutVars>
          <dgm:bulletEnabled val="1"/>
        </dgm:presLayoutVars>
      </dgm:prSet>
      <dgm:spPr/>
    </dgm:pt>
    <dgm:pt modelId="{8A6018F4-5242-412F-81EB-AA4B50A0CC59}" type="pres">
      <dgm:prSet presAssocID="{53CD354E-3B44-4536-89B3-790F810CAB1F}" presName="FourNodes_2_text" presStyleLbl="node1" presStyleIdx="3" presStyleCnt="4">
        <dgm:presLayoutVars>
          <dgm:bulletEnabled val="1"/>
        </dgm:presLayoutVars>
      </dgm:prSet>
      <dgm:spPr/>
    </dgm:pt>
    <dgm:pt modelId="{ED4ABB5D-8D05-4612-98B6-70CC74453C03}" type="pres">
      <dgm:prSet presAssocID="{53CD354E-3B44-4536-89B3-790F810CAB1F}" presName="FourNodes_3_text" presStyleLbl="node1" presStyleIdx="3" presStyleCnt="4">
        <dgm:presLayoutVars>
          <dgm:bulletEnabled val="1"/>
        </dgm:presLayoutVars>
      </dgm:prSet>
      <dgm:spPr/>
    </dgm:pt>
    <dgm:pt modelId="{2563B0E0-76AA-42A1-AD93-2C04321E37EC}" type="pres">
      <dgm:prSet presAssocID="{53CD354E-3B44-4536-89B3-790F810CAB1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3DF0801-E430-4DCB-AFFF-AA10C8379F06}" type="presOf" srcId="{7FD0B767-0E22-4032-B36A-674813A9A8F8}" destId="{8A6018F4-5242-412F-81EB-AA4B50A0CC59}" srcOrd="1" destOrd="0" presId="urn:microsoft.com/office/officeart/2005/8/layout/vProcess5"/>
    <dgm:cxn modelId="{1B63482A-F4C2-40EC-9C69-4D8B486B6466}" srcId="{53CD354E-3B44-4536-89B3-790F810CAB1F}" destId="{43FF8806-A868-477B-90D4-65763EA3B181}" srcOrd="3" destOrd="0" parTransId="{A609F093-EDBE-4543-84E0-F2F803E03A5E}" sibTransId="{75D4880B-8B34-4058-AC09-01E2E0BC727E}"/>
    <dgm:cxn modelId="{EDECDD33-7067-4118-80A3-7D44ADAF8FDB}" type="presOf" srcId="{3B4CAF52-9E69-4B4A-A393-5E531D0A0C23}" destId="{EA121E54-A7B5-4167-858F-49BE32AAD011}" srcOrd="1" destOrd="0" presId="urn:microsoft.com/office/officeart/2005/8/layout/vProcess5"/>
    <dgm:cxn modelId="{F19C8035-04BF-4207-8AE8-C581382E5CBA}" type="presOf" srcId="{43FF8806-A868-477B-90D4-65763EA3B181}" destId="{2563B0E0-76AA-42A1-AD93-2C04321E37EC}" srcOrd="1" destOrd="0" presId="urn:microsoft.com/office/officeart/2005/8/layout/vProcess5"/>
    <dgm:cxn modelId="{13C6B63F-68F6-4DC6-A2EB-CB9C7B3681B5}" type="presOf" srcId="{F8D984A3-CD1B-438F-9CCD-6B1B71007FD4}" destId="{ED4ABB5D-8D05-4612-98B6-70CC74453C03}" srcOrd="1" destOrd="0" presId="urn:microsoft.com/office/officeart/2005/8/layout/vProcess5"/>
    <dgm:cxn modelId="{A3C4015E-DB38-43B3-8C7C-1F3025DD4029}" srcId="{53CD354E-3B44-4536-89B3-790F810CAB1F}" destId="{F8D984A3-CD1B-438F-9CCD-6B1B71007FD4}" srcOrd="2" destOrd="0" parTransId="{F705448E-8F19-40B1-9D33-AABA0CC1AE40}" sibTransId="{C29819B0-226C-4DD9-8457-560696D293C3}"/>
    <dgm:cxn modelId="{A1E8415E-A37A-43FE-AE0C-2791FFA96667}" type="presOf" srcId="{C29819B0-226C-4DD9-8457-560696D293C3}" destId="{D626DE43-55E0-445F-A5FB-41559F56C727}" srcOrd="0" destOrd="0" presId="urn:microsoft.com/office/officeart/2005/8/layout/vProcess5"/>
    <dgm:cxn modelId="{B776184A-A275-47E4-BCDE-FC61215973CC}" type="presOf" srcId="{E76D42C9-B851-4754-915E-EEEED2370147}" destId="{CB55CA0A-36A2-4EC8-B017-67FDF0AA8B8F}" srcOrd="0" destOrd="0" presId="urn:microsoft.com/office/officeart/2005/8/layout/vProcess5"/>
    <dgm:cxn modelId="{47FA5E4C-230D-4CAD-BBA7-B350507742D0}" type="presOf" srcId="{43FF8806-A868-477B-90D4-65763EA3B181}" destId="{931CED00-1DC8-413E-A0A3-AE148B87D97B}" srcOrd="0" destOrd="0" presId="urn:microsoft.com/office/officeart/2005/8/layout/vProcess5"/>
    <dgm:cxn modelId="{53E8C683-1A24-4934-880A-89BDC7C27531}" type="presOf" srcId="{39CAB785-7EAE-486C-ABF9-084725A42B8D}" destId="{513D554A-E057-47BE-A669-2CCAB242C80D}" srcOrd="0" destOrd="0" presId="urn:microsoft.com/office/officeart/2005/8/layout/vProcess5"/>
    <dgm:cxn modelId="{2F19C794-7E6D-4278-B790-5A49D3CA37E5}" type="presOf" srcId="{F8D984A3-CD1B-438F-9CCD-6B1B71007FD4}" destId="{B193D100-D735-40A8-97BB-4DE9BAFBA81C}" srcOrd="0" destOrd="0" presId="urn:microsoft.com/office/officeart/2005/8/layout/vProcess5"/>
    <dgm:cxn modelId="{B44BED9D-F84D-4B2F-B167-656E7E1A6AF0}" srcId="{53CD354E-3B44-4536-89B3-790F810CAB1F}" destId="{7FD0B767-0E22-4032-B36A-674813A9A8F8}" srcOrd="1" destOrd="0" parTransId="{7A1A65E3-6661-441A-92B2-481537A4EA48}" sibTransId="{E76D42C9-B851-4754-915E-EEEED2370147}"/>
    <dgm:cxn modelId="{AD3C22C7-D34B-4308-897E-F3AC9160B042}" type="presOf" srcId="{53CD354E-3B44-4536-89B3-790F810CAB1F}" destId="{00736CA3-F69E-4754-923F-8D2B069F6EF3}" srcOrd="0" destOrd="0" presId="urn:microsoft.com/office/officeart/2005/8/layout/vProcess5"/>
    <dgm:cxn modelId="{4D834FCE-28C8-4AF7-9516-C66EC2EE6912}" type="presOf" srcId="{3B4CAF52-9E69-4B4A-A393-5E531D0A0C23}" destId="{E688DEC2-B12B-4C35-9EFB-F028A6B5F398}" srcOrd="0" destOrd="0" presId="urn:microsoft.com/office/officeart/2005/8/layout/vProcess5"/>
    <dgm:cxn modelId="{6E3039DF-132E-4937-9121-7C16973B13AD}" srcId="{53CD354E-3B44-4536-89B3-790F810CAB1F}" destId="{3B4CAF52-9E69-4B4A-A393-5E531D0A0C23}" srcOrd="0" destOrd="0" parTransId="{C6AFC129-C8C8-48A9-842E-6721E7216312}" sibTransId="{39CAB785-7EAE-486C-ABF9-084725A42B8D}"/>
    <dgm:cxn modelId="{64070FED-3FC5-43CD-830F-B3530367F7B9}" type="presOf" srcId="{7FD0B767-0E22-4032-B36A-674813A9A8F8}" destId="{F6E586D4-EE86-4FFA-BB24-4F01E88D37EE}" srcOrd="0" destOrd="0" presId="urn:microsoft.com/office/officeart/2005/8/layout/vProcess5"/>
    <dgm:cxn modelId="{796AA9CD-E0F5-4CE0-95C2-65E96DD16F29}" type="presParOf" srcId="{00736CA3-F69E-4754-923F-8D2B069F6EF3}" destId="{6D19171B-AAF6-4F81-9434-920A33ACA987}" srcOrd="0" destOrd="0" presId="urn:microsoft.com/office/officeart/2005/8/layout/vProcess5"/>
    <dgm:cxn modelId="{702A88B7-E22B-4B9E-9F37-9B06988FF0BC}" type="presParOf" srcId="{00736CA3-F69E-4754-923F-8D2B069F6EF3}" destId="{E688DEC2-B12B-4C35-9EFB-F028A6B5F398}" srcOrd="1" destOrd="0" presId="urn:microsoft.com/office/officeart/2005/8/layout/vProcess5"/>
    <dgm:cxn modelId="{F593C12C-BD99-4616-8ECC-8E42C0731AB5}" type="presParOf" srcId="{00736CA3-F69E-4754-923F-8D2B069F6EF3}" destId="{F6E586D4-EE86-4FFA-BB24-4F01E88D37EE}" srcOrd="2" destOrd="0" presId="urn:microsoft.com/office/officeart/2005/8/layout/vProcess5"/>
    <dgm:cxn modelId="{4FF13063-0BFA-4B6B-A0DA-9A0ABA3D8FB2}" type="presParOf" srcId="{00736CA3-F69E-4754-923F-8D2B069F6EF3}" destId="{B193D100-D735-40A8-97BB-4DE9BAFBA81C}" srcOrd="3" destOrd="0" presId="urn:microsoft.com/office/officeart/2005/8/layout/vProcess5"/>
    <dgm:cxn modelId="{216FA601-6A9D-44E3-935C-1AD849BE8933}" type="presParOf" srcId="{00736CA3-F69E-4754-923F-8D2B069F6EF3}" destId="{931CED00-1DC8-413E-A0A3-AE148B87D97B}" srcOrd="4" destOrd="0" presId="urn:microsoft.com/office/officeart/2005/8/layout/vProcess5"/>
    <dgm:cxn modelId="{E48557C2-992F-486F-A48C-A1385C55336A}" type="presParOf" srcId="{00736CA3-F69E-4754-923F-8D2B069F6EF3}" destId="{513D554A-E057-47BE-A669-2CCAB242C80D}" srcOrd="5" destOrd="0" presId="urn:microsoft.com/office/officeart/2005/8/layout/vProcess5"/>
    <dgm:cxn modelId="{498B1A31-1631-4324-A8F8-3CD04FFFB43F}" type="presParOf" srcId="{00736CA3-F69E-4754-923F-8D2B069F6EF3}" destId="{CB55CA0A-36A2-4EC8-B017-67FDF0AA8B8F}" srcOrd="6" destOrd="0" presId="urn:microsoft.com/office/officeart/2005/8/layout/vProcess5"/>
    <dgm:cxn modelId="{1D1B6189-AB07-4C6A-9436-CD19FC925BF4}" type="presParOf" srcId="{00736CA3-F69E-4754-923F-8D2B069F6EF3}" destId="{D626DE43-55E0-445F-A5FB-41559F56C727}" srcOrd="7" destOrd="0" presId="urn:microsoft.com/office/officeart/2005/8/layout/vProcess5"/>
    <dgm:cxn modelId="{B254BC9E-52CA-4552-88DD-D145F1B5A961}" type="presParOf" srcId="{00736CA3-F69E-4754-923F-8D2B069F6EF3}" destId="{EA121E54-A7B5-4167-858F-49BE32AAD011}" srcOrd="8" destOrd="0" presId="urn:microsoft.com/office/officeart/2005/8/layout/vProcess5"/>
    <dgm:cxn modelId="{52DE8B89-EA3B-413D-945D-C1EB6B82E866}" type="presParOf" srcId="{00736CA3-F69E-4754-923F-8D2B069F6EF3}" destId="{8A6018F4-5242-412F-81EB-AA4B50A0CC59}" srcOrd="9" destOrd="0" presId="urn:microsoft.com/office/officeart/2005/8/layout/vProcess5"/>
    <dgm:cxn modelId="{646F5244-6A24-44AA-8F63-5A76DC8ABB83}" type="presParOf" srcId="{00736CA3-F69E-4754-923F-8D2B069F6EF3}" destId="{ED4ABB5D-8D05-4612-98B6-70CC74453C03}" srcOrd="10" destOrd="0" presId="urn:microsoft.com/office/officeart/2005/8/layout/vProcess5"/>
    <dgm:cxn modelId="{67523443-35CB-4C99-917B-78211818591F}" type="presParOf" srcId="{00736CA3-F69E-4754-923F-8D2B069F6EF3}" destId="{2563B0E0-76AA-42A1-AD93-2C04321E37E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4DA4E4-85D3-4D7A-AE88-822C84A91DA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C3B0092-446B-4A54-B4A0-F668E518AD18}">
      <dgm:prSet phldrT="[Texto]"/>
      <dgm:spPr/>
      <dgm:t>
        <a:bodyPr/>
        <a:lstStyle/>
        <a:p>
          <a:r>
            <a:rPr lang="es-ES" dirty="0"/>
            <a:t>Obtener foto</a:t>
          </a:r>
        </a:p>
      </dgm:t>
    </dgm:pt>
    <dgm:pt modelId="{DD36FF4C-DCFC-4A8C-AA8F-00859496524E}" type="parTrans" cxnId="{3C553BB8-A1E4-499C-BA07-B04E1E72C19A}">
      <dgm:prSet/>
      <dgm:spPr/>
      <dgm:t>
        <a:bodyPr/>
        <a:lstStyle/>
        <a:p>
          <a:endParaRPr lang="es-ES"/>
        </a:p>
      </dgm:t>
    </dgm:pt>
    <dgm:pt modelId="{48CD75D2-9D58-4CD4-8111-8BC7B847FF83}" type="sibTrans" cxnId="{3C553BB8-A1E4-499C-BA07-B04E1E72C19A}">
      <dgm:prSet/>
      <dgm:spPr/>
      <dgm:t>
        <a:bodyPr/>
        <a:lstStyle/>
        <a:p>
          <a:endParaRPr lang="es-ES"/>
        </a:p>
      </dgm:t>
    </dgm:pt>
    <dgm:pt modelId="{21093BE1-9EDC-45C7-A00D-D56229BF7633}">
      <dgm:prSet phldrT="[Texto]"/>
      <dgm:spPr/>
      <dgm:t>
        <a:bodyPr/>
        <a:lstStyle/>
        <a:p>
          <a:r>
            <a:rPr lang="es-ES" dirty="0"/>
            <a:t>Transformar vista ortogonal</a:t>
          </a:r>
        </a:p>
      </dgm:t>
    </dgm:pt>
    <dgm:pt modelId="{73761C99-C44F-4449-8882-C3E03CFE438A}" type="parTrans" cxnId="{A3953699-1EF1-42F9-A05B-D312E78A311F}">
      <dgm:prSet/>
      <dgm:spPr/>
      <dgm:t>
        <a:bodyPr/>
        <a:lstStyle/>
        <a:p>
          <a:endParaRPr lang="es-ES"/>
        </a:p>
      </dgm:t>
    </dgm:pt>
    <dgm:pt modelId="{AA07DEE8-75AC-46AB-8BFA-30B567C564EB}" type="sibTrans" cxnId="{A3953699-1EF1-42F9-A05B-D312E78A311F}">
      <dgm:prSet/>
      <dgm:spPr/>
      <dgm:t>
        <a:bodyPr/>
        <a:lstStyle/>
        <a:p>
          <a:endParaRPr lang="es-ES"/>
        </a:p>
      </dgm:t>
    </dgm:pt>
    <dgm:pt modelId="{89249623-1599-4043-B18C-55E813E4962F}">
      <dgm:prSet phldrT="[Texto]"/>
      <dgm:spPr/>
      <dgm:t>
        <a:bodyPr/>
        <a:lstStyle/>
        <a:p>
          <a:r>
            <a:rPr lang="es-ES" dirty="0"/>
            <a:t>Calcular posición y dirección</a:t>
          </a:r>
        </a:p>
      </dgm:t>
    </dgm:pt>
    <dgm:pt modelId="{09B3331C-65F2-449E-8537-3679185FACE8}" type="parTrans" cxnId="{F7A3999D-A49E-47B1-902F-713CB3B75345}">
      <dgm:prSet/>
      <dgm:spPr/>
      <dgm:t>
        <a:bodyPr/>
        <a:lstStyle/>
        <a:p>
          <a:endParaRPr lang="es-ES"/>
        </a:p>
      </dgm:t>
    </dgm:pt>
    <dgm:pt modelId="{644DF69D-A6F0-497C-A4A7-136F5069AB06}" type="sibTrans" cxnId="{F7A3999D-A49E-47B1-902F-713CB3B75345}">
      <dgm:prSet/>
      <dgm:spPr/>
      <dgm:t>
        <a:bodyPr/>
        <a:lstStyle/>
        <a:p>
          <a:endParaRPr lang="es-ES"/>
        </a:p>
      </dgm:t>
    </dgm:pt>
    <dgm:pt modelId="{7603368E-EB27-40F9-B1EF-A87BB80A12C1}">
      <dgm:prSet phldrT="[Texto]"/>
      <dgm:spPr>
        <a:solidFill>
          <a:schemeClr val="accent1">
            <a:hueOff val="0"/>
            <a:satOff val="0"/>
            <a:lumOff val="0"/>
            <a:alpha val="35000"/>
          </a:schemeClr>
        </a:solidFill>
      </dgm:spPr>
      <dgm:t>
        <a:bodyPr/>
        <a:lstStyle/>
        <a:p>
          <a:r>
            <a:rPr lang="es-ES" dirty="0"/>
            <a:t>Calcular nuevo destino</a:t>
          </a:r>
        </a:p>
      </dgm:t>
    </dgm:pt>
    <dgm:pt modelId="{64EC79DC-78FA-4AAE-B57D-57428F52D08C}" type="parTrans" cxnId="{0E4DBF03-CB38-499C-9BFA-30B758B74755}">
      <dgm:prSet/>
      <dgm:spPr/>
      <dgm:t>
        <a:bodyPr/>
        <a:lstStyle/>
        <a:p>
          <a:endParaRPr lang="es-ES"/>
        </a:p>
      </dgm:t>
    </dgm:pt>
    <dgm:pt modelId="{6337FBEA-62F9-4589-8E80-AE85F0914BF8}" type="sibTrans" cxnId="{0E4DBF03-CB38-499C-9BFA-30B758B74755}">
      <dgm:prSet/>
      <dgm:spPr/>
      <dgm:t>
        <a:bodyPr/>
        <a:lstStyle/>
        <a:p>
          <a:endParaRPr lang="es-ES"/>
        </a:p>
      </dgm:t>
    </dgm:pt>
    <dgm:pt modelId="{C6F740F6-FE76-455B-9DEC-EAC5768CEA58}">
      <dgm:prSet phldrT="[Texto]"/>
      <dgm:spPr>
        <a:solidFill>
          <a:schemeClr val="accent1">
            <a:hueOff val="0"/>
            <a:satOff val="0"/>
            <a:lumOff val="0"/>
            <a:alpha val="35000"/>
          </a:schemeClr>
        </a:solidFill>
      </dgm:spPr>
      <dgm:t>
        <a:bodyPr/>
        <a:lstStyle/>
        <a:p>
          <a:r>
            <a:rPr lang="es-ES" dirty="0"/>
            <a:t>Ejecutar destino</a:t>
          </a:r>
        </a:p>
      </dgm:t>
    </dgm:pt>
    <dgm:pt modelId="{FDC28B64-8100-4B61-991B-2BD99D39AFB4}" type="parTrans" cxnId="{B2302CED-EDBB-4A6A-93DB-D2985AD23F1B}">
      <dgm:prSet/>
      <dgm:spPr/>
      <dgm:t>
        <a:bodyPr/>
        <a:lstStyle/>
        <a:p>
          <a:endParaRPr lang="es-ES"/>
        </a:p>
      </dgm:t>
    </dgm:pt>
    <dgm:pt modelId="{37B3D282-72D1-422F-A7D3-D6C636A5AC00}" type="sibTrans" cxnId="{B2302CED-EDBB-4A6A-93DB-D2985AD23F1B}">
      <dgm:prSet/>
      <dgm:spPr/>
      <dgm:t>
        <a:bodyPr/>
        <a:lstStyle/>
        <a:p>
          <a:endParaRPr lang="es-ES"/>
        </a:p>
      </dgm:t>
    </dgm:pt>
    <dgm:pt modelId="{633F22A1-E09B-4547-96B3-474FB9290401}" type="pres">
      <dgm:prSet presAssocID="{D04DA4E4-85D3-4D7A-AE88-822C84A91DA6}" presName="Name0" presStyleCnt="0">
        <dgm:presLayoutVars>
          <dgm:dir/>
          <dgm:resizeHandles val="exact"/>
        </dgm:presLayoutVars>
      </dgm:prSet>
      <dgm:spPr/>
    </dgm:pt>
    <dgm:pt modelId="{F59DBBFE-B815-456F-91AC-C97A82DACEF6}" type="pres">
      <dgm:prSet presAssocID="{D04DA4E4-85D3-4D7A-AE88-822C84A91DA6}" presName="cycle" presStyleCnt="0"/>
      <dgm:spPr/>
    </dgm:pt>
    <dgm:pt modelId="{ACE07679-864A-4C46-8CDB-D82F036507C0}" type="pres">
      <dgm:prSet presAssocID="{EC3B0092-446B-4A54-B4A0-F668E518AD18}" presName="nodeFirstNode" presStyleLbl="node1" presStyleIdx="0" presStyleCnt="5">
        <dgm:presLayoutVars>
          <dgm:bulletEnabled val="1"/>
        </dgm:presLayoutVars>
      </dgm:prSet>
      <dgm:spPr/>
    </dgm:pt>
    <dgm:pt modelId="{05F8BAC6-2A1B-4902-A51F-9F7BF4C2BDC8}" type="pres">
      <dgm:prSet presAssocID="{48CD75D2-9D58-4CD4-8111-8BC7B847FF83}" presName="sibTransFirstNode" presStyleLbl="bgShp" presStyleIdx="0" presStyleCnt="1"/>
      <dgm:spPr/>
    </dgm:pt>
    <dgm:pt modelId="{ABD38972-53CC-4527-91B1-7F54A17FD5FB}" type="pres">
      <dgm:prSet presAssocID="{21093BE1-9EDC-45C7-A00D-D56229BF7633}" presName="nodeFollowingNodes" presStyleLbl="node1" presStyleIdx="1" presStyleCnt="5">
        <dgm:presLayoutVars>
          <dgm:bulletEnabled val="1"/>
        </dgm:presLayoutVars>
      </dgm:prSet>
      <dgm:spPr/>
    </dgm:pt>
    <dgm:pt modelId="{44492CB9-162B-421F-810E-83E93960D871}" type="pres">
      <dgm:prSet presAssocID="{89249623-1599-4043-B18C-55E813E4962F}" presName="nodeFollowingNodes" presStyleLbl="node1" presStyleIdx="2" presStyleCnt="5">
        <dgm:presLayoutVars>
          <dgm:bulletEnabled val="1"/>
        </dgm:presLayoutVars>
      </dgm:prSet>
      <dgm:spPr/>
    </dgm:pt>
    <dgm:pt modelId="{FEFB86CA-BE4E-4FB6-9F8C-ED6677579E7A}" type="pres">
      <dgm:prSet presAssocID="{7603368E-EB27-40F9-B1EF-A87BB80A12C1}" presName="nodeFollowingNodes" presStyleLbl="node1" presStyleIdx="3" presStyleCnt="5">
        <dgm:presLayoutVars>
          <dgm:bulletEnabled val="1"/>
        </dgm:presLayoutVars>
      </dgm:prSet>
      <dgm:spPr/>
    </dgm:pt>
    <dgm:pt modelId="{22D6A08B-AD21-4EC4-BC89-01E8D9156BF2}" type="pres">
      <dgm:prSet presAssocID="{C6F740F6-FE76-455B-9DEC-EAC5768CEA5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E4DBF03-CB38-499C-9BFA-30B758B74755}" srcId="{D04DA4E4-85D3-4D7A-AE88-822C84A91DA6}" destId="{7603368E-EB27-40F9-B1EF-A87BB80A12C1}" srcOrd="3" destOrd="0" parTransId="{64EC79DC-78FA-4AAE-B57D-57428F52D08C}" sibTransId="{6337FBEA-62F9-4589-8E80-AE85F0914BF8}"/>
    <dgm:cxn modelId="{F42DF932-6D20-4FCD-84E0-71B73CE74AAA}" type="presOf" srcId="{D04DA4E4-85D3-4D7A-AE88-822C84A91DA6}" destId="{633F22A1-E09B-4547-96B3-474FB9290401}" srcOrd="0" destOrd="0" presId="urn:microsoft.com/office/officeart/2005/8/layout/cycle3"/>
    <dgm:cxn modelId="{FC69023C-47B9-4E6A-A8CA-D09398902D7D}" type="presOf" srcId="{89249623-1599-4043-B18C-55E813E4962F}" destId="{44492CB9-162B-421F-810E-83E93960D871}" srcOrd="0" destOrd="0" presId="urn:microsoft.com/office/officeart/2005/8/layout/cycle3"/>
    <dgm:cxn modelId="{16ECB75D-674B-4BFA-B760-587B5588774A}" type="presOf" srcId="{C6F740F6-FE76-455B-9DEC-EAC5768CEA58}" destId="{22D6A08B-AD21-4EC4-BC89-01E8D9156BF2}" srcOrd="0" destOrd="0" presId="urn:microsoft.com/office/officeart/2005/8/layout/cycle3"/>
    <dgm:cxn modelId="{51B7CF66-4C04-440A-B1F8-766339B77584}" type="presOf" srcId="{21093BE1-9EDC-45C7-A00D-D56229BF7633}" destId="{ABD38972-53CC-4527-91B1-7F54A17FD5FB}" srcOrd="0" destOrd="0" presId="urn:microsoft.com/office/officeart/2005/8/layout/cycle3"/>
    <dgm:cxn modelId="{F0D19254-C474-413C-BFED-92BA3B6C6791}" type="presOf" srcId="{48CD75D2-9D58-4CD4-8111-8BC7B847FF83}" destId="{05F8BAC6-2A1B-4902-A51F-9F7BF4C2BDC8}" srcOrd="0" destOrd="0" presId="urn:microsoft.com/office/officeart/2005/8/layout/cycle3"/>
    <dgm:cxn modelId="{37073693-5079-4904-BB8F-704270B1BD7B}" type="presOf" srcId="{7603368E-EB27-40F9-B1EF-A87BB80A12C1}" destId="{FEFB86CA-BE4E-4FB6-9F8C-ED6677579E7A}" srcOrd="0" destOrd="0" presId="urn:microsoft.com/office/officeart/2005/8/layout/cycle3"/>
    <dgm:cxn modelId="{A3953699-1EF1-42F9-A05B-D312E78A311F}" srcId="{D04DA4E4-85D3-4D7A-AE88-822C84A91DA6}" destId="{21093BE1-9EDC-45C7-A00D-D56229BF7633}" srcOrd="1" destOrd="0" parTransId="{73761C99-C44F-4449-8882-C3E03CFE438A}" sibTransId="{AA07DEE8-75AC-46AB-8BFA-30B567C564EB}"/>
    <dgm:cxn modelId="{F7A3999D-A49E-47B1-902F-713CB3B75345}" srcId="{D04DA4E4-85D3-4D7A-AE88-822C84A91DA6}" destId="{89249623-1599-4043-B18C-55E813E4962F}" srcOrd="2" destOrd="0" parTransId="{09B3331C-65F2-449E-8537-3679185FACE8}" sibTransId="{644DF69D-A6F0-497C-A4A7-136F5069AB06}"/>
    <dgm:cxn modelId="{DACDE4A9-D866-4BC9-8E7F-FD0C24BE32A8}" type="presOf" srcId="{EC3B0092-446B-4A54-B4A0-F668E518AD18}" destId="{ACE07679-864A-4C46-8CDB-D82F036507C0}" srcOrd="0" destOrd="0" presId="urn:microsoft.com/office/officeart/2005/8/layout/cycle3"/>
    <dgm:cxn modelId="{3C553BB8-A1E4-499C-BA07-B04E1E72C19A}" srcId="{D04DA4E4-85D3-4D7A-AE88-822C84A91DA6}" destId="{EC3B0092-446B-4A54-B4A0-F668E518AD18}" srcOrd="0" destOrd="0" parTransId="{DD36FF4C-DCFC-4A8C-AA8F-00859496524E}" sibTransId="{48CD75D2-9D58-4CD4-8111-8BC7B847FF83}"/>
    <dgm:cxn modelId="{B2302CED-EDBB-4A6A-93DB-D2985AD23F1B}" srcId="{D04DA4E4-85D3-4D7A-AE88-822C84A91DA6}" destId="{C6F740F6-FE76-455B-9DEC-EAC5768CEA58}" srcOrd="4" destOrd="0" parTransId="{FDC28B64-8100-4B61-991B-2BD99D39AFB4}" sibTransId="{37B3D282-72D1-422F-A7D3-D6C636A5AC00}"/>
    <dgm:cxn modelId="{F55B4303-0F7C-4381-8BCC-6CED5ABF24AE}" type="presParOf" srcId="{633F22A1-E09B-4547-96B3-474FB9290401}" destId="{F59DBBFE-B815-456F-91AC-C97A82DACEF6}" srcOrd="0" destOrd="0" presId="urn:microsoft.com/office/officeart/2005/8/layout/cycle3"/>
    <dgm:cxn modelId="{B344D257-12FA-42B6-BC61-E9C3EE324C5F}" type="presParOf" srcId="{F59DBBFE-B815-456F-91AC-C97A82DACEF6}" destId="{ACE07679-864A-4C46-8CDB-D82F036507C0}" srcOrd="0" destOrd="0" presId="urn:microsoft.com/office/officeart/2005/8/layout/cycle3"/>
    <dgm:cxn modelId="{639E328F-E198-4452-BC6E-9F3BFB581E7D}" type="presParOf" srcId="{F59DBBFE-B815-456F-91AC-C97A82DACEF6}" destId="{05F8BAC6-2A1B-4902-A51F-9F7BF4C2BDC8}" srcOrd="1" destOrd="0" presId="urn:microsoft.com/office/officeart/2005/8/layout/cycle3"/>
    <dgm:cxn modelId="{0371A772-300C-4835-83D0-693B56CB1567}" type="presParOf" srcId="{F59DBBFE-B815-456F-91AC-C97A82DACEF6}" destId="{ABD38972-53CC-4527-91B1-7F54A17FD5FB}" srcOrd="2" destOrd="0" presId="urn:microsoft.com/office/officeart/2005/8/layout/cycle3"/>
    <dgm:cxn modelId="{DDAE21EA-5864-4BEE-A9CC-7B25F0177463}" type="presParOf" srcId="{F59DBBFE-B815-456F-91AC-C97A82DACEF6}" destId="{44492CB9-162B-421F-810E-83E93960D871}" srcOrd="3" destOrd="0" presId="urn:microsoft.com/office/officeart/2005/8/layout/cycle3"/>
    <dgm:cxn modelId="{A8C42D6B-FC45-4ED3-9998-5F5D57BF3A39}" type="presParOf" srcId="{F59DBBFE-B815-456F-91AC-C97A82DACEF6}" destId="{FEFB86CA-BE4E-4FB6-9F8C-ED6677579E7A}" srcOrd="4" destOrd="0" presId="urn:microsoft.com/office/officeart/2005/8/layout/cycle3"/>
    <dgm:cxn modelId="{693D46DE-7899-4A25-813D-75B079274BC1}" type="presParOf" srcId="{F59DBBFE-B815-456F-91AC-C97A82DACEF6}" destId="{22D6A08B-AD21-4EC4-BC89-01E8D9156BF2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552D2-DAB1-4625-8261-50FADCAC7B7E}">
      <dsp:nvSpPr>
        <dsp:cNvPr id="0" name=""/>
        <dsp:cNvSpPr/>
      </dsp:nvSpPr>
      <dsp:spPr>
        <a:xfrm>
          <a:off x="1589" y="391900"/>
          <a:ext cx="1936029" cy="7744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Digitalización</a:t>
          </a:r>
        </a:p>
      </dsp:txBody>
      <dsp:txXfrm>
        <a:off x="388795" y="391900"/>
        <a:ext cx="1161618" cy="774411"/>
      </dsp:txXfrm>
    </dsp:sp>
    <dsp:sp modelId="{9D2AB5AF-37AE-4EC1-BF5D-5021C454EDD6}">
      <dsp:nvSpPr>
        <dsp:cNvPr id="0" name=""/>
        <dsp:cNvSpPr/>
      </dsp:nvSpPr>
      <dsp:spPr>
        <a:xfrm>
          <a:off x="1744015" y="391900"/>
          <a:ext cx="1936029" cy="7744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Mejora de la imagen</a:t>
          </a:r>
        </a:p>
      </dsp:txBody>
      <dsp:txXfrm>
        <a:off x="2131221" y="391900"/>
        <a:ext cx="1161618" cy="774411"/>
      </dsp:txXfrm>
    </dsp:sp>
    <dsp:sp modelId="{830462F4-3B65-4F9F-8DFC-0D5AC1144EB0}">
      <dsp:nvSpPr>
        <dsp:cNvPr id="0" name=""/>
        <dsp:cNvSpPr/>
      </dsp:nvSpPr>
      <dsp:spPr>
        <a:xfrm>
          <a:off x="3486442" y="391900"/>
          <a:ext cx="1936029" cy="7744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Segmentación</a:t>
          </a:r>
        </a:p>
      </dsp:txBody>
      <dsp:txXfrm>
        <a:off x="3873648" y="391900"/>
        <a:ext cx="1161618" cy="7744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8DEC2-B12B-4C35-9EFB-F028A6B5F398}">
      <dsp:nvSpPr>
        <dsp:cNvPr id="0" name=""/>
        <dsp:cNvSpPr/>
      </dsp:nvSpPr>
      <dsp:spPr>
        <a:xfrm>
          <a:off x="0" y="0"/>
          <a:ext cx="3207887" cy="4727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Generar campo</a:t>
          </a:r>
        </a:p>
      </dsp:txBody>
      <dsp:txXfrm>
        <a:off x="13846" y="13846"/>
        <a:ext cx="2657812" cy="445052"/>
      </dsp:txXfrm>
    </dsp:sp>
    <dsp:sp modelId="{F6E586D4-EE86-4FFA-BB24-4F01E88D37EE}">
      <dsp:nvSpPr>
        <dsp:cNvPr id="0" name=""/>
        <dsp:cNvSpPr/>
      </dsp:nvSpPr>
      <dsp:spPr>
        <a:xfrm>
          <a:off x="268660" y="558698"/>
          <a:ext cx="3207887" cy="4727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Generar vista ortogonal</a:t>
          </a:r>
        </a:p>
      </dsp:txBody>
      <dsp:txXfrm>
        <a:off x="282506" y="572544"/>
        <a:ext cx="2604250" cy="445052"/>
      </dsp:txXfrm>
    </dsp:sp>
    <dsp:sp modelId="{B193D100-D735-40A8-97BB-4DE9BAFBA81C}">
      <dsp:nvSpPr>
        <dsp:cNvPr id="0" name=""/>
        <dsp:cNvSpPr/>
      </dsp:nvSpPr>
      <dsp:spPr>
        <a:xfrm>
          <a:off x="533311" y="1117396"/>
          <a:ext cx="3207887" cy="4727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Calibrar umbral de colores</a:t>
          </a:r>
        </a:p>
      </dsp:txBody>
      <dsp:txXfrm>
        <a:off x="547157" y="1131242"/>
        <a:ext cx="2608260" cy="445052"/>
      </dsp:txXfrm>
    </dsp:sp>
    <dsp:sp modelId="{931CED00-1DC8-413E-A0A3-AE148B87D97B}">
      <dsp:nvSpPr>
        <dsp:cNvPr id="0" name=""/>
        <dsp:cNvSpPr/>
      </dsp:nvSpPr>
      <dsp:spPr>
        <a:xfrm>
          <a:off x="801971" y="1676095"/>
          <a:ext cx="3207887" cy="4727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Calibrar posición del </a:t>
          </a:r>
          <a:r>
            <a:rPr lang="es-ES" sz="1800" kern="1200" dirty="0" err="1"/>
            <a:t>rover</a:t>
          </a:r>
          <a:endParaRPr lang="es-ES" sz="1800" kern="1200" dirty="0"/>
        </a:p>
      </dsp:txBody>
      <dsp:txXfrm>
        <a:off x="815817" y="1689941"/>
        <a:ext cx="2604250" cy="445052"/>
      </dsp:txXfrm>
    </dsp:sp>
    <dsp:sp modelId="{513D554A-E057-47BE-A669-2CCAB242C80D}">
      <dsp:nvSpPr>
        <dsp:cNvPr id="0" name=""/>
        <dsp:cNvSpPr/>
      </dsp:nvSpPr>
      <dsp:spPr>
        <a:xfrm>
          <a:off x="2900603" y="362079"/>
          <a:ext cx="307284" cy="3072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2969742" y="362079"/>
        <a:ext cx="169006" cy="231231"/>
      </dsp:txXfrm>
    </dsp:sp>
    <dsp:sp modelId="{CB55CA0A-36A2-4EC8-B017-67FDF0AA8B8F}">
      <dsp:nvSpPr>
        <dsp:cNvPr id="0" name=""/>
        <dsp:cNvSpPr/>
      </dsp:nvSpPr>
      <dsp:spPr>
        <a:xfrm>
          <a:off x="3169263" y="920777"/>
          <a:ext cx="307284" cy="3072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3238402" y="920777"/>
        <a:ext cx="169006" cy="231231"/>
      </dsp:txXfrm>
    </dsp:sp>
    <dsp:sp modelId="{D626DE43-55E0-445F-A5FB-41559F56C727}">
      <dsp:nvSpPr>
        <dsp:cNvPr id="0" name=""/>
        <dsp:cNvSpPr/>
      </dsp:nvSpPr>
      <dsp:spPr>
        <a:xfrm>
          <a:off x="3433914" y="1479476"/>
          <a:ext cx="307284" cy="3072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3503053" y="1479476"/>
        <a:ext cx="169006" cy="2312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8BAC6-2A1B-4902-A51F-9F7BF4C2BDC8}">
      <dsp:nvSpPr>
        <dsp:cNvPr id="0" name=""/>
        <dsp:cNvSpPr/>
      </dsp:nvSpPr>
      <dsp:spPr>
        <a:xfrm>
          <a:off x="425166" y="-11049"/>
          <a:ext cx="2546281" cy="2546281"/>
        </a:xfrm>
        <a:prstGeom prst="circularArrow">
          <a:avLst>
            <a:gd name="adj1" fmla="val 5544"/>
            <a:gd name="adj2" fmla="val 330680"/>
            <a:gd name="adj3" fmla="val 13950748"/>
            <a:gd name="adj4" fmla="val 1728046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07679-864A-4C46-8CDB-D82F036507C0}">
      <dsp:nvSpPr>
        <dsp:cNvPr id="0" name=""/>
        <dsp:cNvSpPr/>
      </dsp:nvSpPr>
      <dsp:spPr>
        <a:xfrm>
          <a:off x="1147684" y="848"/>
          <a:ext cx="1101246" cy="5506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Obtener foto</a:t>
          </a:r>
        </a:p>
      </dsp:txBody>
      <dsp:txXfrm>
        <a:off x="1174563" y="27727"/>
        <a:ext cx="1047488" cy="496865"/>
      </dsp:txXfrm>
    </dsp:sp>
    <dsp:sp modelId="{ABD38972-53CC-4527-91B1-7F54A17FD5FB}">
      <dsp:nvSpPr>
        <dsp:cNvPr id="0" name=""/>
        <dsp:cNvSpPr/>
      </dsp:nvSpPr>
      <dsp:spPr>
        <a:xfrm>
          <a:off x="2180374" y="751141"/>
          <a:ext cx="1101246" cy="5506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Transformar vista ortogonal</a:t>
          </a:r>
        </a:p>
      </dsp:txBody>
      <dsp:txXfrm>
        <a:off x="2207253" y="778020"/>
        <a:ext cx="1047488" cy="496865"/>
      </dsp:txXfrm>
    </dsp:sp>
    <dsp:sp modelId="{44492CB9-162B-421F-810E-83E93960D871}">
      <dsp:nvSpPr>
        <dsp:cNvPr id="0" name=""/>
        <dsp:cNvSpPr/>
      </dsp:nvSpPr>
      <dsp:spPr>
        <a:xfrm>
          <a:off x="1785921" y="1965141"/>
          <a:ext cx="1101246" cy="5506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Calcular posición y dirección</a:t>
          </a:r>
        </a:p>
      </dsp:txBody>
      <dsp:txXfrm>
        <a:off x="1812800" y="1992020"/>
        <a:ext cx="1047488" cy="496865"/>
      </dsp:txXfrm>
    </dsp:sp>
    <dsp:sp modelId="{FEFB86CA-BE4E-4FB6-9F8C-ED6677579E7A}">
      <dsp:nvSpPr>
        <dsp:cNvPr id="0" name=""/>
        <dsp:cNvSpPr/>
      </dsp:nvSpPr>
      <dsp:spPr>
        <a:xfrm>
          <a:off x="509446" y="1965141"/>
          <a:ext cx="1101246" cy="5506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Calcular nuevo destino</a:t>
          </a:r>
        </a:p>
      </dsp:txBody>
      <dsp:txXfrm>
        <a:off x="536325" y="1992020"/>
        <a:ext cx="1047488" cy="496865"/>
      </dsp:txXfrm>
    </dsp:sp>
    <dsp:sp modelId="{22D6A08B-AD21-4EC4-BC89-01E8D9156BF2}">
      <dsp:nvSpPr>
        <dsp:cNvPr id="0" name=""/>
        <dsp:cNvSpPr/>
      </dsp:nvSpPr>
      <dsp:spPr>
        <a:xfrm>
          <a:off x="114994" y="751141"/>
          <a:ext cx="1101246" cy="5506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Ejecutar destino</a:t>
          </a:r>
        </a:p>
      </dsp:txBody>
      <dsp:txXfrm>
        <a:off x="141873" y="778020"/>
        <a:ext cx="1047488" cy="496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21/02/2022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21/02/2022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7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21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8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7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09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13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11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04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15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3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3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52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64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31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74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3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9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8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7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69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8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66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6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" y="0"/>
            <a:ext cx="1830016" cy="16731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21.02.22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21.02.22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21.02.22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21.02.22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21.02.22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21.02.22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3" y="-20882"/>
            <a:ext cx="1140768" cy="10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21.02.22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21.02.22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21.02.22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21.02.22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21.02.22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21.02.22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21.02.22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21.02.22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32474" y="188120"/>
              <a:ext cx="1245393" cy="106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" y="19045"/>
            <a:ext cx="143767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6" name="Grupo 55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4" name="Imagen 5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95" y="-15970"/>
            <a:ext cx="1147818" cy="1049433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21.02.22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21.02.22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7.png"/><Relationship Id="rId9" Type="http://schemas.microsoft.com/office/2007/relationships/diagramDrawing" Target="../diagrams/drawin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jpeg"/><Relationship Id="rId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Procesamiento</a:t>
            </a:r>
            <a:r>
              <a:rPr lang="en-US" dirty="0"/>
              <a:t> de imagen</a:t>
            </a:r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388110" y="2754427"/>
            <a:ext cx="4142230" cy="1362075"/>
          </a:xfrm>
        </p:spPr>
        <p:txBody>
          <a:bodyPr/>
          <a:lstStyle/>
          <a:p>
            <a:r>
              <a:rPr lang="es-ES" dirty="0"/>
              <a:t>Espacios de color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/>
              <a:t>1.2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87D92C0-4B39-4590-813F-E07310A1F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</p:spPr>
        <p:txBody>
          <a:bodyPr/>
          <a:lstStyle/>
          <a:p>
            <a:r>
              <a:rPr lang="es-ES" dirty="0"/>
              <a:t>Diferentes modelos para la  representación de colores</a:t>
            </a:r>
          </a:p>
        </p:txBody>
      </p:sp>
    </p:spTree>
    <p:extLst>
      <p:ext uri="{BB962C8B-B14F-4D97-AF65-F5344CB8AC3E}">
        <p14:creationId xmlns:p14="http://schemas.microsoft.com/office/powerpoint/2010/main" val="38417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25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800" dirty="0"/>
              <a:t>Las siglas RGB representan los componentes rojo (Red), verde (Green) y azul (Blue).</a:t>
            </a:r>
          </a:p>
          <a:p>
            <a:pPr>
              <a:lnSpc>
                <a:spcPct val="90000"/>
              </a:lnSpc>
            </a:pPr>
            <a:r>
              <a:rPr lang="es-ES" sz="1800" dirty="0"/>
              <a:t>El modelo RGB es comúnmente utilizado en el ámbito informático. Los pixeles que componen las pantallas están fundamentados en este modelo.</a:t>
            </a:r>
          </a:p>
          <a:p>
            <a:pPr>
              <a:lnSpc>
                <a:spcPct val="90000"/>
              </a:lnSpc>
            </a:pPr>
            <a:r>
              <a:rPr lang="es-ES" sz="1800" dirty="0"/>
              <a:t>Para una escala del 0 al 1 cada color se representa en tres componentes (R, G, B) y es fácilmente explicable con el siguiente cubo. </a:t>
            </a:r>
          </a:p>
          <a:p>
            <a:pPr>
              <a:lnSpc>
                <a:spcPct val="90000"/>
              </a:lnSpc>
            </a:pPr>
            <a:r>
              <a:rPr lang="es-ES" sz="1800" dirty="0"/>
              <a:t>Véase la diagonal producida entre los colores negro y blanco, la cual representa la gama de grises. Cada punto en esta diagonal se caracteriza por tener la misma cantidad de cada componente o color primario.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El modelo RGB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159D4-349C-4D5A-AC56-58449D41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06" y="3957629"/>
            <a:ext cx="2394688" cy="21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3471FD-2B5E-4C87-B2EC-26D209EE3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" t="18309" r="52570" b="10386"/>
          <a:stretch/>
        </p:blipFill>
        <p:spPr bwMode="auto">
          <a:xfrm>
            <a:off x="1212606" y="3786099"/>
            <a:ext cx="3192780" cy="28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5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25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s-ES" sz="1800" dirty="0"/>
          </a:p>
          <a:p>
            <a:pPr>
              <a:lnSpc>
                <a:spcPct val="90000"/>
              </a:lnSpc>
            </a:pPr>
            <a:r>
              <a:rPr lang="es-ES" sz="1800" dirty="0"/>
              <a:t>Las siglas H, S y V corresponden al tono (</a:t>
            </a:r>
            <a:r>
              <a:rPr lang="es-ES" sz="1800" dirty="0" err="1"/>
              <a:t>Hue</a:t>
            </a:r>
            <a:r>
              <a:rPr lang="es-ES" sz="1800" dirty="0"/>
              <a:t>), saturación (</a:t>
            </a:r>
            <a:r>
              <a:rPr lang="es-ES" sz="1800" dirty="0" err="1"/>
              <a:t>Saturation</a:t>
            </a:r>
            <a:r>
              <a:rPr lang="es-ES" sz="1800" dirty="0"/>
              <a:t>) y valor o brillo (</a:t>
            </a:r>
            <a:r>
              <a:rPr lang="es-ES" sz="1800" dirty="0" err="1"/>
              <a:t>Value</a:t>
            </a:r>
            <a:r>
              <a:rPr lang="es-ES" sz="1800" dirty="0"/>
              <a:t>). Este conjunto de propiedades es gráficamente expresable con un cono, del tal manera que:</a:t>
            </a:r>
          </a:p>
          <a:p>
            <a:pPr>
              <a:lnSpc>
                <a:spcPct val="90000"/>
              </a:lnSpc>
            </a:pPr>
            <a:endParaRPr lang="es-ES" sz="1800" dirty="0"/>
          </a:p>
          <a:p>
            <a:pPr lvl="1">
              <a:lnSpc>
                <a:spcPct val="90000"/>
              </a:lnSpc>
            </a:pPr>
            <a:r>
              <a:rPr lang="es-ES" sz="1600" dirty="0"/>
              <a:t>Los colores más brillantes (V) están situados en la base y el color negro se sitúa en el vértice del cono.</a:t>
            </a:r>
          </a:p>
          <a:p>
            <a:pPr lvl="1">
              <a:lnSpc>
                <a:spcPct val="90000"/>
              </a:lnSpc>
            </a:pPr>
            <a:r>
              <a:rPr lang="es-ES" sz="1600" dirty="0"/>
              <a:t>Para medir el tono o H se utiliza un ángulo alrededor del eje S:</a:t>
            </a:r>
          </a:p>
          <a:p>
            <a:pPr lvl="2">
              <a:lnSpc>
                <a:spcPct val="90000"/>
              </a:lnSpc>
            </a:pPr>
            <a:r>
              <a:rPr lang="es-ES" sz="1400" dirty="0"/>
              <a:t>Rojo 0º, verde 120º y azul 240º</a:t>
            </a:r>
          </a:p>
          <a:p>
            <a:pPr lvl="1">
              <a:lnSpc>
                <a:spcPct val="90000"/>
              </a:lnSpc>
            </a:pPr>
            <a:r>
              <a:rPr lang="es-ES" sz="1600" dirty="0"/>
              <a:t>La saturación o S se extiende desde el eje del cono hacia colores más oscuros.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El modelo HSV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18BD91-9098-4C1D-81FA-8CBE15C8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60" y="4169392"/>
            <a:ext cx="22193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delo de color HSV - Wikipedia, la enciclopedia libre">
            <a:extLst>
              <a:ext uri="{FF2B5EF4-FFF2-40B4-BE49-F238E27FC236}">
                <a16:creationId xmlns:a16="http://schemas.microsoft.com/office/drawing/2014/main" id="{2F4E05D7-1845-4444-BBED-BF54B37D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691" y="4227794"/>
            <a:ext cx="2774949" cy="208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6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9973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s-ES" sz="1800" dirty="0"/>
          </a:p>
          <a:p>
            <a:pPr>
              <a:lnSpc>
                <a:spcPct val="90000"/>
              </a:lnSpc>
            </a:pPr>
            <a:r>
              <a:rPr lang="es-ES" sz="1800" dirty="0"/>
              <a:t>Los valores H, S y V se obtienen a partir de las siguientes relaciones con el espacio RGB: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El modelo HSV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B5681D-3A78-4297-84AE-C9F7DE95D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35" y="2434590"/>
            <a:ext cx="4802465" cy="10951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D65BF2-E9A2-4D2F-BE86-E1C4BBAEA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3812183"/>
            <a:ext cx="2461260" cy="6894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1B208A3-5F9D-4049-B2AD-B58FD550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735" y="4700236"/>
            <a:ext cx="2107843" cy="741379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305C256-4717-43EB-876F-5911BF81A20C}"/>
              </a:ext>
            </a:extLst>
          </p:cNvPr>
          <p:cNvSpPr txBox="1">
            <a:spLocks/>
          </p:cNvSpPr>
          <p:nvPr/>
        </p:nvSpPr>
        <p:spPr>
          <a:xfrm>
            <a:off x="457201" y="5141533"/>
            <a:ext cx="8297244" cy="997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s-ES" sz="1800" dirty="0"/>
          </a:p>
          <a:p>
            <a:pPr>
              <a:lnSpc>
                <a:spcPct val="90000"/>
              </a:lnSpc>
            </a:pPr>
            <a:r>
              <a:rPr lang="es-ES" sz="1800" dirty="0"/>
              <a:t>El espacio HSV tiene la ventaja de ser inalterable a las condiciones de luz.</a:t>
            </a:r>
          </a:p>
        </p:txBody>
      </p:sp>
    </p:spTree>
    <p:extLst>
      <p:ext uri="{BB962C8B-B14F-4D97-AF65-F5344CB8AC3E}">
        <p14:creationId xmlns:p14="http://schemas.microsoft.com/office/powerpoint/2010/main" val="258630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8425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s-ES" sz="1800" dirty="0"/>
          </a:p>
          <a:p>
            <a:pPr>
              <a:lnSpc>
                <a:spcPct val="90000"/>
              </a:lnSpc>
            </a:pPr>
            <a:r>
              <a:rPr lang="es-ES" sz="1800" dirty="0"/>
              <a:t>En el modelo </a:t>
            </a:r>
            <a:r>
              <a:rPr lang="es-ES" sz="1800" dirty="0" err="1"/>
              <a:t>YCbCr</a:t>
            </a:r>
            <a:r>
              <a:rPr lang="es-ES" sz="1800" dirty="0"/>
              <a:t> el color se representa por tres parámetros, la luminancia (Y) y dos valores diferentes de color (</a:t>
            </a:r>
            <a:r>
              <a:rPr lang="es-ES" sz="1800" dirty="0" err="1"/>
              <a:t>Cb</a:t>
            </a:r>
            <a:r>
              <a:rPr lang="es-ES" sz="1800" dirty="0"/>
              <a:t> y Cr) como características del color:</a:t>
            </a:r>
          </a:p>
          <a:p>
            <a:pPr>
              <a:lnSpc>
                <a:spcPct val="90000"/>
              </a:lnSpc>
            </a:pPr>
            <a:endParaRPr lang="es-ES" sz="1800" dirty="0"/>
          </a:p>
          <a:p>
            <a:pPr lvl="1">
              <a:lnSpc>
                <a:spcPct val="90000"/>
              </a:lnSpc>
            </a:pPr>
            <a:r>
              <a:rPr lang="es-ES" dirty="0"/>
              <a:t>La luminancia es la cantidad de luz y es directamente proporcional a la intensidad física. La luminancia es la ponderación de la sensibilidad de la percepción humana con respecto al espectro visible.</a:t>
            </a:r>
          </a:p>
          <a:p>
            <a:pPr lvl="1">
              <a:lnSpc>
                <a:spcPct val="90000"/>
              </a:lnSpc>
            </a:pPr>
            <a:r>
              <a:rPr lang="es-ES" dirty="0" err="1"/>
              <a:t>Cb</a:t>
            </a:r>
            <a:r>
              <a:rPr lang="es-ES" dirty="0"/>
              <a:t> y Cr son los componentes de crominancia diferencial de azul y diferencial de rojo.</a:t>
            </a:r>
          </a:p>
          <a:p>
            <a:pPr>
              <a:lnSpc>
                <a:spcPct val="90000"/>
              </a:lnSpc>
            </a:pPr>
            <a:endParaRPr lang="es-E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El modelo </a:t>
            </a:r>
            <a:r>
              <a:rPr lang="es-ES" sz="2400" dirty="0" err="1"/>
              <a:t>YCbCr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3073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11040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s-ES" sz="1800" dirty="0"/>
          </a:p>
          <a:p>
            <a:pPr>
              <a:lnSpc>
                <a:spcPct val="90000"/>
              </a:lnSpc>
            </a:pPr>
            <a:r>
              <a:rPr lang="es-ES" sz="1800" dirty="0"/>
              <a:t>Este modelo es usado en el procesamiento de imágenes al concentrar la mayor parte de la información en la componente luminancia.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El modelo </a:t>
            </a:r>
            <a:r>
              <a:rPr lang="es-ES" sz="2400" dirty="0" err="1"/>
              <a:t>YCbCr</a:t>
            </a:r>
            <a:endParaRPr lang="es-E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A338C4B-3989-48DB-BC62-FD269ABA7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97" y="2545080"/>
            <a:ext cx="4048125" cy="137160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32D4236-38A6-4800-AF12-5B415268151C}"/>
              </a:ext>
            </a:extLst>
          </p:cNvPr>
          <p:cNvSpPr txBox="1">
            <a:spLocks/>
          </p:cNvSpPr>
          <p:nvPr/>
        </p:nvSpPr>
        <p:spPr>
          <a:xfrm>
            <a:off x="457201" y="4084551"/>
            <a:ext cx="8297244" cy="1104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s-ES" sz="1800" dirty="0"/>
          </a:p>
          <a:p>
            <a:pPr>
              <a:lnSpc>
                <a:spcPct val="90000"/>
              </a:lnSpc>
            </a:pPr>
            <a:r>
              <a:rPr lang="es-ES" sz="1800" dirty="0"/>
              <a:t>En los sistemas digitales, su ventaja es el ahorro de recursos, ancho de banda… al poder comprimir la información con poco perdida de información.</a:t>
            </a:r>
          </a:p>
          <a:p>
            <a:pPr>
              <a:lnSpc>
                <a:spcPct val="90000"/>
              </a:lnSpc>
            </a:pPr>
            <a:r>
              <a:rPr lang="es-ES" sz="1800" dirty="0"/>
              <a:t>En cambio, los algoritmos de visión no suele proporcional una ventaja clara.</a:t>
            </a:r>
          </a:p>
        </p:txBody>
      </p:sp>
    </p:spTree>
    <p:extLst>
      <p:ext uri="{BB962C8B-B14F-4D97-AF65-F5344CB8AC3E}">
        <p14:creationId xmlns:p14="http://schemas.microsoft.com/office/powerpoint/2010/main" val="1867094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388110" y="2754427"/>
            <a:ext cx="3704780" cy="1362075"/>
          </a:xfrm>
        </p:spPr>
        <p:txBody>
          <a:bodyPr>
            <a:normAutofit fontScale="90000"/>
          </a:bodyPr>
          <a:lstStyle/>
          <a:p>
            <a:r>
              <a:rPr lang="es-ES" dirty="0"/>
              <a:t>Análisis y procesamiento de imágenes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3220867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2658531"/>
          </a:xfrm>
        </p:spPr>
        <p:txBody>
          <a:bodyPr>
            <a:normAutofit/>
          </a:bodyPr>
          <a:lstStyle/>
          <a:p>
            <a:r>
              <a:rPr lang="es-ES" dirty="0"/>
              <a:t>La saturación es uno de las propiedades más importantes del campo del procesamiento de imágenes. </a:t>
            </a:r>
          </a:p>
          <a:p>
            <a:r>
              <a:rPr lang="es-ES" dirty="0"/>
              <a:t>Dependiendo de la saturación los colores pueden resultar difíciles de distinguir y a medida que su saturación disminuye, se usarán diferentes espacios de color para optimizar los algoritmos de detección. </a:t>
            </a:r>
            <a:endParaRPr lang="es-ES" sz="1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Antes de empezar…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0ECE0A9-78B1-43AB-BE94-D5C269A55AC8}"/>
              </a:ext>
            </a:extLst>
          </p:cNvPr>
          <p:cNvGrpSpPr/>
          <p:nvPr/>
        </p:nvGrpSpPr>
        <p:grpSpPr>
          <a:xfrm>
            <a:off x="1957001" y="3261942"/>
            <a:ext cx="5594459" cy="3124021"/>
            <a:chOff x="2261761" y="3034725"/>
            <a:chExt cx="5594459" cy="312402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4E76E98-3E8C-4B3C-B4CE-362CE7E1F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160"/>
            <a:stretch/>
          </p:blipFill>
          <p:spPr>
            <a:xfrm>
              <a:off x="2261761" y="3909060"/>
              <a:ext cx="4686300" cy="1811458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CC7D155-A8FF-448F-A195-A68CCA7B673D}"/>
                </a:ext>
              </a:extLst>
            </p:cNvPr>
            <p:cNvSpPr/>
            <p:nvPr/>
          </p:nvSpPr>
          <p:spPr>
            <a:xfrm>
              <a:off x="6294119" y="3619500"/>
              <a:ext cx="653942" cy="2354580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C5C2949-2528-4D1D-80B1-134D1808CCFC}"/>
                </a:ext>
              </a:extLst>
            </p:cNvPr>
            <p:cNvSpPr txBox="1"/>
            <p:nvPr/>
          </p:nvSpPr>
          <p:spPr>
            <a:xfrm>
              <a:off x="3922921" y="5789414"/>
              <a:ext cx="1616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La saturación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3675888-A8F2-412D-9E2E-DB12419CADDF}"/>
                </a:ext>
              </a:extLst>
            </p:cNvPr>
            <p:cNvSpPr txBox="1"/>
            <p:nvPr/>
          </p:nvSpPr>
          <p:spPr>
            <a:xfrm>
              <a:off x="5811302" y="3034725"/>
              <a:ext cx="20449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Dificultad para la distinción del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7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2658531"/>
          </a:xfrm>
        </p:spPr>
        <p:txBody>
          <a:bodyPr>
            <a:normAutofit/>
          </a:bodyPr>
          <a:lstStyle/>
          <a:p>
            <a:r>
              <a:rPr lang="es-ES" dirty="0"/>
              <a:t>El análisis incluye técnicas cuyo objetivo es buscar e interpretar la información contenida en un imagen.</a:t>
            </a:r>
          </a:p>
          <a:p>
            <a:r>
              <a:rPr lang="es-ES" sz="1900" dirty="0"/>
              <a:t>En un sistema de análisis de imágenes se comprende que como entrada se dispone de una imagen y como resultado se obtienen valores numéricos.</a:t>
            </a:r>
          </a:p>
          <a:p>
            <a:r>
              <a:rPr lang="es-ES" sz="1900" dirty="0"/>
              <a:t>Para lograr un resultado, es necesario pasar por diferentes pasos, tales como, procesamiento y filtrado, y  siempre estará ligado al problema que se desea abordar.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Análisis y procesamiento de imágenes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85CA749-2131-4720-9A64-782BB14D19B5}"/>
              </a:ext>
            </a:extLst>
          </p:cNvPr>
          <p:cNvGrpSpPr/>
          <p:nvPr/>
        </p:nvGrpSpPr>
        <p:grpSpPr>
          <a:xfrm>
            <a:off x="457201" y="4203960"/>
            <a:ext cx="8363453" cy="1641149"/>
            <a:chOff x="457201" y="4203960"/>
            <a:chExt cx="8363453" cy="1641149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6FEE285-591D-4E49-9F69-231E8847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8061" y="4203960"/>
              <a:ext cx="1872593" cy="164114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A8BC2868-F951-4CF5-9A1D-DD65C74C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1" y="4289630"/>
              <a:ext cx="1748668" cy="1469811"/>
            </a:xfrm>
            <a:prstGeom prst="rect">
              <a:avLst/>
            </a:prstGeom>
          </p:spPr>
        </p:pic>
        <p:graphicFrame>
          <p:nvGraphicFramePr>
            <p:cNvPr id="8" name="Diagrama 7">
              <a:extLst>
                <a:ext uri="{FF2B5EF4-FFF2-40B4-BE49-F238E27FC236}">
                  <a16:creationId xmlns:a16="http://schemas.microsoft.com/office/drawing/2014/main" id="{9DBD5511-25AA-43DD-8FA8-486006B52F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0166444"/>
                </p:ext>
              </p:extLst>
            </p:nvPr>
          </p:nvGraphicFramePr>
          <p:xfrm>
            <a:off x="1847346" y="4245430"/>
            <a:ext cx="5424061" cy="15582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1963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3550071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s-ES" sz="1900" dirty="0"/>
              <a:t>Algoritmos en el dominio espacial:</a:t>
            </a:r>
          </a:p>
          <a:p>
            <a:pPr lvl="1"/>
            <a:r>
              <a:rPr lang="es-ES" sz="1700" dirty="0"/>
              <a:t>Procesamiento pixel por pixel</a:t>
            </a:r>
          </a:p>
          <a:p>
            <a:pPr lvl="1"/>
            <a:r>
              <a:rPr lang="es-ES" sz="1700" dirty="0"/>
              <a:t>Procesamiento del conjunto de pixeles vecinos.</a:t>
            </a:r>
          </a:p>
          <a:p>
            <a:pPr lvl="1"/>
            <a:endParaRPr lang="es-ES" sz="1700" dirty="0"/>
          </a:p>
          <a:p>
            <a:pPr>
              <a:buFont typeface="+mj-lt"/>
              <a:buAutoNum type="arabicPeriod"/>
            </a:pPr>
            <a:r>
              <a:rPr lang="es-ES" sz="1900" dirty="0"/>
              <a:t>Algoritmos en el dominio de la frecuencia:</a:t>
            </a:r>
          </a:p>
          <a:p>
            <a:pPr lvl="1"/>
            <a:r>
              <a:rPr lang="es-ES" sz="1700" dirty="0"/>
              <a:t>Aplicación de coeficientes resultantes de la Transformada de Fourier</a:t>
            </a:r>
          </a:p>
          <a:p>
            <a:pPr lvl="1"/>
            <a:endParaRPr lang="es-ES" sz="1700" dirty="0"/>
          </a:p>
          <a:p>
            <a:pPr>
              <a:buFont typeface="+mj-lt"/>
              <a:buAutoNum type="arabicPeriod"/>
            </a:pPr>
            <a:r>
              <a:rPr lang="es-ES" sz="1900" dirty="0"/>
              <a:t>Algoritmos de extracción de características:</a:t>
            </a:r>
          </a:p>
          <a:p>
            <a:pPr lvl="1"/>
            <a:r>
              <a:rPr lang="es-ES" sz="1700" dirty="0"/>
              <a:t>Extracción de atributos y regiones</a:t>
            </a:r>
          </a:p>
          <a:p>
            <a:pPr lvl="1"/>
            <a:r>
              <a:rPr lang="es-ES" sz="1700" dirty="0"/>
              <a:t>Separación de objetos del fondo.</a:t>
            </a:r>
          </a:p>
          <a:p>
            <a:pPr lvl="1"/>
            <a:r>
              <a:rPr lang="es-ES" sz="1700" dirty="0"/>
              <a:t>Detección de bordes, formas…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662171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Métodos de procesamiento de imágenes:</a:t>
            </a:r>
            <a:br>
              <a:rPr lang="es-ES" sz="2400" dirty="0"/>
            </a:br>
            <a:r>
              <a:rPr lang="es-ES" sz="2400" dirty="0"/>
              <a:t>Familias</a:t>
            </a:r>
          </a:p>
        </p:txBody>
      </p:sp>
    </p:spTree>
    <p:extLst>
      <p:ext uri="{BB962C8B-B14F-4D97-AF65-F5344CB8AC3E}">
        <p14:creationId xmlns:p14="http://schemas.microsoft.com/office/powerpoint/2010/main" val="203360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188213" y="2641600"/>
            <a:ext cx="5206487" cy="2528869"/>
          </a:xfrm>
        </p:spPr>
        <p:txBody>
          <a:bodyPr>
            <a:normAutofit fontScale="90000"/>
          </a:bodyPr>
          <a:lstStyle/>
          <a:p>
            <a:r>
              <a:rPr lang="es-ES" dirty="0"/>
              <a:t>Adquiriendo conocimientos para el procesamiento de imágenes</a:t>
            </a:r>
            <a:br>
              <a:rPr lang="es-ES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9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490408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1900" dirty="0"/>
              <a:t>Algoritmos en el dominio espacial:</a:t>
            </a:r>
          </a:p>
          <a:p>
            <a:pPr lvl="1"/>
            <a:r>
              <a:rPr lang="es-ES" sz="1700" dirty="0"/>
              <a:t>Transformaciones puntuales, locales, globales y geométricas</a:t>
            </a:r>
          </a:p>
          <a:p>
            <a:pPr lvl="1"/>
            <a:r>
              <a:rPr lang="es-ES" sz="1700" dirty="0"/>
              <a:t>Transformaciones de suavizado</a:t>
            </a:r>
          </a:p>
          <a:p>
            <a:pPr lvl="1"/>
            <a:r>
              <a:rPr lang="es-ES" sz="1700" dirty="0"/>
              <a:t>Transformaciones de perfilado</a:t>
            </a:r>
          </a:p>
          <a:p>
            <a:pPr lvl="1"/>
            <a:r>
              <a:rPr lang="es-ES" sz="1700" dirty="0"/>
              <a:t>Detección de bordes</a:t>
            </a:r>
          </a:p>
          <a:p>
            <a:pPr lvl="1"/>
            <a:r>
              <a:rPr lang="es-ES" sz="1700" dirty="0"/>
              <a:t>Transformaciones no lineales</a:t>
            </a:r>
          </a:p>
          <a:p>
            <a:pPr lvl="1"/>
            <a:r>
              <a:rPr lang="es-ES" sz="1700" dirty="0"/>
              <a:t>Operaciones morfológicas</a:t>
            </a:r>
          </a:p>
          <a:p>
            <a:pPr lvl="1"/>
            <a:endParaRPr lang="es-ES" sz="1700" dirty="0"/>
          </a:p>
          <a:p>
            <a:pPr>
              <a:buFont typeface="+mj-lt"/>
              <a:buAutoNum type="arabicPeriod"/>
            </a:pPr>
            <a:r>
              <a:rPr lang="es-ES" sz="1900" dirty="0"/>
              <a:t>Algoritmos en el dominio de la frecuencia:</a:t>
            </a:r>
          </a:p>
          <a:p>
            <a:pPr lvl="1"/>
            <a:r>
              <a:rPr lang="es-ES" sz="1700" dirty="0"/>
              <a:t>Transformación en el dominio de Fourier</a:t>
            </a:r>
          </a:p>
          <a:p>
            <a:pPr lvl="1"/>
            <a:r>
              <a:rPr lang="es-ES" sz="1700" dirty="0"/>
              <a:t>Transformación basadas en Histograma</a:t>
            </a:r>
          </a:p>
          <a:p>
            <a:pPr lvl="1"/>
            <a:endParaRPr lang="es-ES" sz="1700" dirty="0"/>
          </a:p>
          <a:p>
            <a:pPr>
              <a:buFont typeface="+mj-lt"/>
              <a:buAutoNum type="arabicPeriod"/>
            </a:pPr>
            <a:r>
              <a:rPr lang="es-ES" sz="1900" dirty="0"/>
              <a:t>Algoritmos de extracción de características:</a:t>
            </a:r>
          </a:p>
          <a:p>
            <a:pPr lvl="1"/>
            <a:r>
              <a:rPr lang="es-ES" sz="1700" dirty="0"/>
              <a:t>Segmentación</a:t>
            </a:r>
          </a:p>
          <a:p>
            <a:pPr lvl="1"/>
            <a:r>
              <a:rPr lang="es-ES" sz="1700" dirty="0"/>
              <a:t>Etiquetado de agrupaciones de pixeles</a:t>
            </a:r>
          </a:p>
          <a:p>
            <a:pPr lvl="1"/>
            <a:endParaRPr lang="es-ES" sz="17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662171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Métodos de procesamiento de imágenes:</a:t>
            </a:r>
            <a:br>
              <a:rPr lang="es-ES" sz="2400" dirty="0"/>
            </a:br>
            <a:r>
              <a:rPr lang="es-ES" sz="2400" dirty="0"/>
              <a:t>Técnicas</a:t>
            </a:r>
          </a:p>
        </p:txBody>
      </p:sp>
    </p:spTree>
    <p:extLst>
      <p:ext uri="{BB962C8B-B14F-4D97-AF65-F5344CB8AC3E}">
        <p14:creationId xmlns:p14="http://schemas.microsoft.com/office/powerpoint/2010/main" val="103164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10" y="2754427"/>
            <a:ext cx="3834890" cy="1362075"/>
          </a:xfrm>
        </p:spPr>
        <p:txBody>
          <a:bodyPr>
            <a:normAutofit/>
          </a:bodyPr>
          <a:lstStyle/>
          <a:p>
            <a:r>
              <a:rPr lang="es-ES" dirty="0"/>
              <a:t>Caso practico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F1D0470-F66C-4CD9-BC57-387925EE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4266690" cy="1184275"/>
          </a:xfrm>
        </p:spPr>
        <p:txBody>
          <a:bodyPr/>
          <a:lstStyle/>
          <a:p>
            <a:r>
              <a:rPr lang="en-US" dirty="0"/>
              <a:t>Webcam controlled rover</a:t>
            </a:r>
          </a:p>
        </p:txBody>
      </p:sp>
    </p:spTree>
    <p:extLst>
      <p:ext uri="{BB962C8B-B14F-4D97-AF65-F5344CB8AC3E}">
        <p14:creationId xmlns:p14="http://schemas.microsoft.com/office/powerpoint/2010/main" val="385651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388110" y="2754427"/>
            <a:ext cx="4292090" cy="1362075"/>
          </a:xfrm>
        </p:spPr>
        <p:txBody>
          <a:bodyPr/>
          <a:lstStyle/>
          <a:p>
            <a:r>
              <a:rPr lang="es-ES" dirty="0"/>
              <a:t>Presentación del robot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36168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Mondragon Unibertsitatea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Webcam </a:t>
            </a:r>
            <a:r>
              <a:rPr lang="es-ES" sz="2400" dirty="0" err="1"/>
              <a:t>Controlled</a:t>
            </a:r>
            <a:r>
              <a:rPr lang="es-ES" sz="2400" dirty="0"/>
              <a:t> Rover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2138931-4D32-4DBD-8E06-92DF46E49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0" y="1463582"/>
            <a:ext cx="3987692" cy="477859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dirty="0"/>
              <a:t>El </a:t>
            </a:r>
            <a:r>
              <a:rPr lang="es-ES" dirty="0" err="1"/>
              <a:t>rover</a:t>
            </a:r>
            <a:r>
              <a:rPr lang="es-ES" dirty="0"/>
              <a:t> controlado por webcam trata de un robot programable que con la ayuda de un algoritmo de procesamiento de imágenes puede ser dirigido. </a:t>
            </a:r>
          </a:p>
          <a:p>
            <a:pPr marL="0" indent="0">
              <a:lnSpc>
                <a:spcPct val="90000"/>
              </a:lnSpc>
              <a:buNone/>
            </a:pPr>
            <a:endParaRPr lang="es-ES" dirty="0"/>
          </a:p>
          <a:p>
            <a:pPr marL="0" indent="0">
              <a:lnSpc>
                <a:spcPct val="90000"/>
              </a:lnSpc>
              <a:buNone/>
            </a:pPr>
            <a:r>
              <a:rPr lang="es-ES" dirty="0"/>
              <a:t>En la parte superior del </a:t>
            </a:r>
            <a:r>
              <a:rPr lang="es-ES" dirty="0" err="1"/>
              <a:t>rover</a:t>
            </a:r>
            <a:r>
              <a:rPr lang="es-ES" dirty="0"/>
              <a:t> se instalará una pegatina con un código de colores, que servirá como un marcador que le ayudará al algoritmo de procesamiento de imágenes y a su cámara web a detectar la ubicación y la orientación del robot.</a:t>
            </a:r>
            <a:endParaRPr lang="es-ES" sz="19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952AC6D-D39A-479A-AC12-3AA1CB5D6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2747" y="3838207"/>
            <a:ext cx="1571625" cy="323850"/>
          </a:xfrm>
          <a:prstGeom prst="rect">
            <a:avLst/>
          </a:prstGeom>
        </p:spPr>
      </p:pic>
      <p:pic>
        <p:nvPicPr>
          <p:cNvPr id="1026" name="Picture 2" descr="AEK-CH5-SC5.6-RECOMMENDED-POSITION">
            <a:extLst>
              <a:ext uri="{FF2B5EF4-FFF2-40B4-BE49-F238E27FC236}">
                <a16:creationId xmlns:a16="http://schemas.microsoft.com/office/drawing/2014/main" id="{E3192982-2A19-42DA-BE61-A549281F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50" y="1289379"/>
            <a:ext cx="4127232" cy="232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946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388110" y="2754427"/>
            <a:ext cx="4292090" cy="1362075"/>
          </a:xfrm>
        </p:spPr>
        <p:txBody>
          <a:bodyPr/>
          <a:lstStyle/>
          <a:p>
            <a:r>
              <a:rPr lang="es-ES" dirty="0"/>
              <a:t>Trabajando con Matlab/</a:t>
            </a:r>
            <a:r>
              <a:rPr lang="es-ES" dirty="0" err="1"/>
              <a:t>Simulink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78569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b="0" dirty="0"/>
              <a:t>Controlar la posición y dirección del </a:t>
            </a:r>
            <a:r>
              <a:rPr lang="es-ES" b="0" dirty="0" err="1"/>
              <a:t>rover</a:t>
            </a:r>
            <a:endParaRPr lang="es-ES" sz="2400" dirty="0"/>
          </a:p>
        </p:txBody>
      </p:sp>
      <p:pic>
        <p:nvPicPr>
          <p:cNvPr id="52" name="Imagen 5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4B54450-76CC-4120-845B-BEC9E1563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89" b="23023"/>
          <a:stretch/>
        </p:blipFill>
        <p:spPr>
          <a:xfrm>
            <a:off x="123619" y="5700481"/>
            <a:ext cx="3028950" cy="682841"/>
          </a:xfrm>
          <a:prstGeom prst="rect">
            <a:avLst/>
          </a:prstGeom>
        </p:spPr>
      </p:pic>
      <p:pic>
        <p:nvPicPr>
          <p:cNvPr id="56" name="Imagen 55" descr="Texto&#10;&#10;Descripción generada automáticamente">
            <a:extLst>
              <a:ext uri="{FF2B5EF4-FFF2-40B4-BE49-F238E27FC236}">
                <a16:creationId xmlns:a16="http://schemas.microsoft.com/office/drawing/2014/main" id="{90DF6543-FC34-4906-9248-1DA2E9E5C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643" y="5674528"/>
            <a:ext cx="2317930" cy="662266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8942E0-2D96-42DB-8D96-A0ED7846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338720"/>
            <a:ext cx="8208784" cy="3930834"/>
          </a:xfrm>
        </p:spPr>
        <p:txBody>
          <a:bodyPr>
            <a:normAutofit/>
          </a:bodyPr>
          <a:lstStyle/>
          <a:p>
            <a:r>
              <a:rPr lang="es-ES" dirty="0"/>
              <a:t>A medida que el </a:t>
            </a:r>
            <a:r>
              <a:rPr lang="es-ES" dirty="0" err="1"/>
              <a:t>rover</a:t>
            </a:r>
            <a:r>
              <a:rPr lang="es-ES" dirty="0"/>
              <a:t> se mueve es necesario conocer su ubicación. Usando una webcam se puede obtener en todo momento fotografías se ejecutará un algoritmo de localización:</a:t>
            </a:r>
          </a:p>
          <a:p>
            <a:pPr lvl="1"/>
            <a:r>
              <a:rPr lang="es-ES" dirty="0"/>
              <a:t>Calculo de ubicación (</a:t>
            </a:r>
            <a:r>
              <a:rPr lang="es-ES" dirty="0" err="1"/>
              <a:t>x,y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Calculo de dirección del </a:t>
            </a:r>
            <a:r>
              <a:rPr lang="es-ES" dirty="0" err="1"/>
              <a:t>rover</a:t>
            </a:r>
            <a:r>
              <a:rPr lang="es-ES" dirty="0"/>
              <a:t> (</a:t>
            </a:r>
            <a:r>
              <a:rPr lang="es-ES" dirty="0" err="1"/>
              <a:t>angulo</a:t>
            </a:r>
            <a:r>
              <a:rPr lang="es-ES" dirty="0"/>
              <a:t>). </a:t>
            </a:r>
          </a:p>
          <a:p>
            <a:r>
              <a:rPr lang="es-ES" dirty="0"/>
              <a:t>El movimiento se restringirá en una zona que designada y a la que se nombrará como </a:t>
            </a:r>
            <a:r>
              <a:rPr lang="es-ES" b="1" dirty="0"/>
              <a:t>campo</a:t>
            </a:r>
            <a:r>
              <a:rPr lang="es-ES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s-ES" sz="1900" dirty="0"/>
          </a:p>
        </p:txBody>
      </p:sp>
    </p:spTree>
    <p:extLst>
      <p:ext uri="{BB962C8B-B14F-4D97-AF65-F5344CB8AC3E}">
        <p14:creationId xmlns:p14="http://schemas.microsoft.com/office/powerpoint/2010/main" val="1910839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b="0" dirty="0"/>
              <a:t>Controlar la posición y dirección del </a:t>
            </a:r>
            <a:r>
              <a:rPr lang="es-ES" b="0" dirty="0" err="1"/>
              <a:t>rover</a:t>
            </a:r>
            <a:endParaRPr lang="es-ES" sz="2400" dirty="0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BC66FC81-6AE2-4970-8FA2-621291468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274935"/>
              </p:ext>
            </p:extLst>
          </p:nvPr>
        </p:nvGraphicFramePr>
        <p:xfrm>
          <a:off x="470120" y="2195235"/>
          <a:ext cx="4009859" cy="214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2394CA0D-26CC-4FB8-9890-545F32D56F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717729"/>
              </p:ext>
            </p:extLst>
          </p:nvPr>
        </p:nvGraphicFramePr>
        <p:xfrm>
          <a:off x="4985384" y="2230646"/>
          <a:ext cx="3396615" cy="251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3" name="Grupo 12">
            <a:extLst>
              <a:ext uri="{FF2B5EF4-FFF2-40B4-BE49-F238E27FC236}">
                <a16:creationId xmlns:a16="http://schemas.microsoft.com/office/drawing/2014/main" id="{F923C292-04AE-46D8-8C2A-B05E55627A55}"/>
              </a:ext>
            </a:extLst>
          </p:cNvPr>
          <p:cNvGrpSpPr/>
          <p:nvPr/>
        </p:nvGrpSpPr>
        <p:grpSpPr>
          <a:xfrm>
            <a:off x="785890" y="1367858"/>
            <a:ext cx="3207887" cy="652634"/>
            <a:chOff x="0" y="0"/>
            <a:chExt cx="3207887" cy="472744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7983A9EF-5099-4725-9146-5E0E5BB59452}"/>
                </a:ext>
              </a:extLst>
            </p:cNvPr>
            <p:cNvSpPr/>
            <p:nvPr/>
          </p:nvSpPr>
          <p:spPr>
            <a:xfrm>
              <a:off x="0" y="0"/>
              <a:ext cx="3207887" cy="472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s-ES" dirty="0"/>
            </a:p>
          </p:txBody>
        </p:sp>
        <p:sp>
          <p:nvSpPr>
            <p:cNvPr id="15" name="Rectángulo: esquinas redondeadas 4">
              <a:extLst>
                <a:ext uri="{FF2B5EF4-FFF2-40B4-BE49-F238E27FC236}">
                  <a16:creationId xmlns:a16="http://schemas.microsoft.com/office/drawing/2014/main" id="{92C197B7-B442-4732-9972-0C8BB6B9E6EC}"/>
                </a:ext>
              </a:extLst>
            </p:cNvPr>
            <p:cNvSpPr txBox="1"/>
            <p:nvPr/>
          </p:nvSpPr>
          <p:spPr>
            <a:xfrm>
              <a:off x="13845" y="13846"/>
              <a:ext cx="3194041" cy="4450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Creación del entorno y calibración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BAEDF66-0874-4B1C-ACF5-C1F74D7A6798}"/>
              </a:ext>
            </a:extLst>
          </p:cNvPr>
          <p:cNvGrpSpPr/>
          <p:nvPr/>
        </p:nvGrpSpPr>
        <p:grpSpPr>
          <a:xfrm>
            <a:off x="5107803" y="1325885"/>
            <a:ext cx="3207887" cy="652634"/>
            <a:chOff x="0" y="0"/>
            <a:chExt cx="3207887" cy="472744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2986051C-9432-4472-898D-1C22B2F0AB23}"/>
                </a:ext>
              </a:extLst>
            </p:cNvPr>
            <p:cNvSpPr/>
            <p:nvPr/>
          </p:nvSpPr>
          <p:spPr>
            <a:xfrm>
              <a:off x="0" y="0"/>
              <a:ext cx="3207887" cy="472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s-ES" dirty="0"/>
            </a:p>
          </p:txBody>
        </p:sp>
        <p:sp>
          <p:nvSpPr>
            <p:cNvPr id="18" name="Rectángulo: esquinas redondeadas 4">
              <a:extLst>
                <a:ext uri="{FF2B5EF4-FFF2-40B4-BE49-F238E27FC236}">
                  <a16:creationId xmlns:a16="http://schemas.microsoft.com/office/drawing/2014/main" id="{A97384B1-E8F3-46ED-8BFD-9415DD90114F}"/>
                </a:ext>
              </a:extLst>
            </p:cNvPr>
            <p:cNvSpPr txBox="1"/>
            <p:nvPr/>
          </p:nvSpPr>
          <p:spPr>
            <a:xfrm>
              <a:off x="13845" y="13846"/>
              <a:ext cx="3194041" cy="4450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Tiempo de ejecución</a:t>
              </a:r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24408A-EAE7-4CF0-90A0-E695198D9AFD}"/>
              </a:ext>
            </a:extLst>
          </p:cNvPr>
          <p:cNvSpPr/>
          <p:nvPr/>
        </p:nvSpPr>
        <p:spPr>
          <a:xfrm>
            <a:off x="4784986" y="1249679"/>
            <a:ext cx="3764654" cy="365487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E4FE9C1-9ED8-44F5-840F-E61EF4045807}"/>
              </a:ext>
            </a:extLst>
          </p:cNvPr>
          <p:cNvSpPr/>
          <p:nvPr/>
        </p:nvSpPr>
        <p:spPr>
          <a:xfrm>
            <a:off x="388620" y="1249680"/>
            <a:ext cx="4183380" cy="3672840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5516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b="0" dirty="0"/>
              <a:t>Generando el campo</a:t>
            </a:r>
            <a:endParaRPr lang="es-ES" sz="24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8942E0-2D96-42DB-8D96-A0ED7846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821690"/>
            <a:ext cx="4355241" cy="321461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dirty="0"/>
              <a:t>Requisitos:</a:t>
            </a:r>
          </a:p>
          <a:p>
            <a:pPr>
              <a:lnSpc>
                <a:spcPct val="90000"/>
              </a:lnSpc>
            </a:pPr>
            <a:r>
              <a:rPr lang="es-ES" dirty="0"/>
              <a:t>Campo con fondo blanco</a:t>
            </a:r>
          </a:p>
          <a:p>
            <a:pPr>
              <a:lnSpc>
                <a:spcPct val="90000"/>
              </a:lnSpc>
            </a:pPr>
            <a:r>
              <a:rPr lang="es-ES" dirty="0"/>
              <a:t>Situar la cámara a 100cm (min)</a:t>
            </a:r>
          </a:p>
          <a:p>
            <a:pPr>
              <a:lnSpc>
                <a:spcPct val="90000"/>
              </a:lnSpc>
            </a:pPr>
            <a:r>
              <a:rPr lang="es-ES" dirty="0"/>
              <a:t>El campo debe entero debe entrar en la imagen</a:t>
            </a:r>
          </a:p>
          <a:p>
            <a:pPr>
              <a:lnSpc>
                <a:spcPct val="90000"/>
              </a:lnSpc>
            </a:pPr>
            <a:endParaRPr lang="es-ES" sz="1900" dirty="0"/>
          </a:p>
        </p:txBody>
      </p:sp>
      <p:pic>
        <p:nvPicPr>
          <p:cNvPr id="6146" name="Picture 2" descr="AEK-CH5-SC5.5-EXAMPLE-ARENA">
            <a:extLst>
              <a:ext uri="{FF2B5EF4-FFF2-40B4-BE49-F238E27FC236}">
                <a16:creationId xmlns:a16="http://schemas.microsoft.com/office/drawing/2014/main" id="{F69EA154-138E-4ED3-9D17-A032ECE98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r="17417"/>
          <a:stretch/>
        </p:blipFill>
        <p:spPr bwMode="auto">
          <a:xfrm>
            <a:off x="5145648" y="1648285"/>
            <a:ext cx="3573626" cy="39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480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dirty="0"/>
              <a:t>Transformación de la vista ortogonal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8942E0-2D96-42DB-8D96-A0ED7846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113279"/>
            <a:ext cx="8208784" cy="287236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dirty="0"/>
              <a:t>Problema: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dirty="0"/>
              <a:t>Al colocar una webcam encima del campo existe cierta dificultad para lograr una imagen ideal del campo, por lo que la imagen tiende a formar un trapecio.</a:t>
            </a:r>
          </a:p>
          <a:p>
            <a:pPr marL="0" indent="0">
              <a:lnSpc>
                <a:spcPct val="90000"/>
              </a:lnSpc>
              <a:buNone/>
            </a:pPr>
            <a:endParaRPr lang="es-ES" dirty="0"/>
          </a:p>
          <a:p>
            <a:pPr marL="0" indent="0">
              <a:lnSpc>
                <a:spcPct val="90000"/>
              </a:lnSpc>
              <a:buNone/>
            </a:pPr>
            <a:r>
              <a:rPr lang="es-ES" dirty="0"/>
              <a:t>Solución: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dirty="0"/>
              <a:t>El procesamiento de imágenes ayudará a convertir la imagen a una versión corregida. De esta manera facilitará que el algoritmo de localización calcule la posición del </a:t>
            </a:r>
            <a:r>
              <a:rPr lang="es-ES" dirty="0" err="1"/>
              <a:t>rover</a:t>
            </a:r>
            <a:r>
              <a:rPr lang="es-ES" dirty="0"/>
              <a:t>.</a:t>
            </a:r>
            <a:endParaRPr lang="es-ES" sz="1900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5DA1638-908F-47A0-98C4-1171AA7E1E56}"/>
              </a:ext>
            </a:extLst>
          </p:cNvPr>
          <p:cNvGrpSpPr/>
          <p:nvPr/>
        </p:nvGrpSpPr>
        <p:grpSpPr>
          <a:xfrm>
            <a:off x="1660801" y="4026590"/>
            <a:ext cx="5731246" cy="2392994"/>
            <a:chOff x="2239646" y="3634636"/>
            <a:chExt cx="4283074" cy="21079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E5CDC49E-5506-4D3C-9919-C1590E56E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9646" y="3634637"/>
              <a:ext cx="1483340" cy="210790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5C1A634-1599-4D13-8D5A-2BE7CFC6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9380" y="3634636"/>
              <a:ext cx="1483340" cy="2107903"/>
            </a:xfrm>
            <a:prstGeom prst="rect">
              <a:avLst/>
            </a:prstGeom>
          </p:spPr>
        </p:pic>
        <p:sp>
          <p:nvSpPr>
            <p:cNvPr id="8" name="Flecha: a la derecha 7">
              <a:extLst>
                <a:ext uri="{FF2B5EF4-FFF2-40B4-BE49-F238E27FC236}">
                  <a16:creationId xmlns:a16="http://schemas.microsoft.com/office/drawing/2014/main" id="{2A97F5D7-2292-49B3-80D1-69554D817BD9}"/>
                </a:ext>
              </a:extLst>
            </p:cNvPr>
            <p:cNvSpPr/>
            <p:nvPr/>
          </p:nvSpPr>
          <p:spPr>
            <a:xfrm>
              <a:off x="3938460" y="4376441"/>
              <a:ext cx="958358" cy="492622"/>
            </a:xfrm>
            <a:prstGeom prst="rightArrow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6A24A843-1327-41BD-8F40-E9BE920B2142}"/>
                </a:ext>
              </a:extLst>
            </p:cNvPr>
            <p:cNvCxnSpPr>
              <a:cxnSpLocks/>
            </p:cNvCxnSpPr>
            <p:nvPr/>
          </p:nvCxnSpPr>
          <p:spPr>
            <a:xfrm>
              <a:off x="5115560" y="3774440"/>
              <a:ext cx="132969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146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dirty="0"/>
              <a:t>Transformación de la vista ortogonal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19680ED-930A-42DD-B46D-108B8568EB72}"/>
              </a:ext>
            </a:extLst>
          </p:cNvPr>
          <p:cNvSpPr/>
          <p:nvPr/>
        </p:nvSpPr>
        <p:spPr>
          <a:xfrm>
            <a:off x="1252203" y="1639211"/>
            <a:ext cx="1917679" cy="52322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Measure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area</a:t>
            </a:r>
            <a:endParaRPr lang="es-E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ctr"/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height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width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D56C2-E03D-483D-B6D7-727C919232FE}"/>
              </a:ext>
            </a:extLst>
          </p:cNvPr>
          <p:cNvSpPr/>
          <p:nvPr/>
        </p:nvSpPr>
        <p:spPr>
          <a:xfrm>
            <a:off x="561391" y="3255678"/>
            <a:ext cx="3299301" cy="307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calibrateOrthoView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, h, w)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287E0B7-55DC-4F01-9560-1EF04C4B7AC9}"/>
              </a:ext>
            </a:extLst>
          </p:cNvPr>
          <p:cNvCxnSpPr>
            <a:cxnSpLocks/>
            <a:stCxn id="26" idx="2"/>
            <a:endCxn id="13" idx="0"/>
          </p:cNvCxnSpPr>
          <p:nvPr/>
        </p:nvCxnSpPr>
        <p:spPr>
          <a:xfrm flipH="1">
            <a:off x="2211042" y="2881136"/>
            <a:ext cx="1" cy="374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3669E296-0B26-4FC4-BE78-F174771FEA50}"/>
              </a:ext>
            </a:extLst>
          </p:cNvPr>
          <p:cNvSpPr/>
          <p:nvPr/>
        </p:nvSpPr>
        <p:spPr>
          <a:xfrm rot="10800000">
            <a:off x="3995298" y="2352553"/>
            <a:ext cx="631091" cy="21140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228560-1AE5-4E6D-8635-96E818D25B7D}"/>
              </a:ext>
            </a:extLst>
          </p:cNvPr>
          <p:cNvSpPr/>
          <p:nvPr/>
        </p:nvSpPr>
        <p:spPr>
          <a:xfrm>
            <a:off x="5270636" y="2425454"/>
            <a:ext cx="2762295" cy="307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Measure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4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corners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points</a:t>
            </a:r>
            <a:endParaRPr lang="es-E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A13BCB2-B6E6-4321-A4F5-6425760E4646}"/>
              </a:ext>
            </a:extLst>
          </p:cNvPr>
          <p:cNvSpPr/>
          <p:nvPr/>
        </p:nvSpPr>
        <p:spPr>
          <a:xfrm>
            <a:off x="4411426" y="3275111"/>
            <a:ext cx="4480714" cy="307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undistortImageFromRectangle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im,corners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2C1882F-7218-4D16-AB5E-3C35DB9533C7}"/>
              </a:ext>
            </a:extLst>
          </p:cNvPr>
          <p:cNvSpPr/>
          <p:nvPr/>
        </p:nvSpPr>
        <p:spPr>
          <a:xfrm>
            <a:off x="6076145" y="4124768"/>
            <a:ext cx="1151277" cy="307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Save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A741960-01C4-4D12-A6D0-E8651BD75C0A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6651783" y="2733231"/>
            <a:ext cx="1" cy="541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984A354-6145-447B-900C-4D65C487DCD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651783" y="3582888"/>
            <a:ext cx="1" cy="541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29117C2-0723-4BBF-848C-A5C2A1B2642D}"/>
              </a:ext>
            </a:extLst>
          </p:cNvPr>
          <p:cNvSpPr/>
          <p:nvPr/>
        </p:nvSpPr>
        <p:spPr>
          <a:xfrm>
            <a:off x="346588" y="4341220"/>
            <a:ext cx="3728906" cy="307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moveToRadians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theta,pidML,pidMR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s-E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80A0DC8-FFAD-47CA-9E1B-76E6F7F83E33}"/>
              </a:ext>
            </a:extLst>
          </p:cNvPr>
          <p:cNvCxnSpPr>
            <a:stCxn id="13" idx="2"/>
            <a:endCxn id="23" idx="0"/>
          </p:cNvCxnSpPr>
          <p:nvPr/>
        </p:nvCxnSpPr>
        <p:spPr>
          <a:xfrm flipH="1">
            <a:off x="2211041" y="3563455"/>
            <a:ext cx="1" cy="77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92C1C74-E91C-4EE0-AF80-A2F2B3B8E5D7}"/>
              </a:ext>
            </a:extLst>
          </p:cNvPr>
          <p:cNvSpPr/>
          <p:nvPr/>
        </p:nvSpPr>
        <p:spPr>
          <a:xfrm>
            <a:off x="981693" y="2573359"/>
            <a:ext cx="2458700" cy="307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img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snapshot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cam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2932E74C-2FAF-46AD-822E-A91C55733FE7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>
            <a:off x="2211043" y="2162431"/>
            <a:ext cx="0" cy="410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Introducción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15EAE2D-3649-4D63-AE52-25D910C8FE98}"/>
              </a:ext>
            </a:extLst>
          </p:cNvPr>
          <p:cNvSpPr txBox="1">
            <a:spLocks/>
          </p:cNvSpPr>
          <p:nvPr/>
        </p:nvSpPr>
        <p:spPr>
          <a:xfrm>
            <a:off x="422032" y="4683774"/>
            <a:ext cx="8208784" cy="3944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s-ES" sz="1900" b="1" dirty="0">
                <a:solidFill>
                  <a:srgbClr val="00A3AD"/>
                </a:solidFill>
                <a:latin typeface="Arial Black" charset="0"/>
              </a:rPr>
              <a:t>Archivos necesarios:</a:t>
            </a:r>
            <a:endParaRPr lang="es-ES" sz="1900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56B81ED-9769-4DA6-B0BC-3E2208A2679C}"/>
              </a:ext>
            </a:extLst>
          </p:cNvPr>
          <p:cNvSpPr txBox="1">
            <a:spLocks/>
          </p:cNvSpPr>
          <p:nvPr/>
        </p:nvSpPr>
        <p:spPr>
          <a:xfrm>
            <a:off x="422032" y="1032044"/>
            <a:ext cx="8208784" cy="3944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s-ES" sz="1900" b="1" dirty="0">
                <a:solidFill>
                  <a:srgbClr val="00A3AD"/>
                </a:solidFill>
                <a:latin typeface="Arial Black" charset="0"/>
              </a:rPr>
              <a:t>Competencias</a:t>
            </a:r>
            <a:endParaRPr lang="es-ES" sz="1900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C0FFC7A-2086-41D2-8F55-71D479408594}"/>
              </a:ext>
            </a:extLst>
          </p:cNvPr>
          <p:cNvSpPr txBox="1">
            <a:spLocks/>
          </p:cNvSpPr>
          <p:nvPr/>
        </p:nvSpPr>
        <p:spPr>
          <a:xfrm>
            <a:off x="422032" y="2331605"/>
            <a:ext cx="8208784" cy="3944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s-ES" sz="1900" b="1" dirty="0">
                <a:solidFill>
                  <a:srgbClr val="00A3AD"/>
                </a:solidFill>
                <a:latin typeface="Arial Black" charset="0"/>
              </a:rPr>
              <a:t>Aprendiendo con Kits Arduino </a:t>
            </a:r>
            <a:r>
              <a:rPr lang="es-ES" sz="1900" b="1" dirty="0" err="1">
                <a:solidFill>
                  <a:srgbClr val="00A3AD"/>
                </a:solidFill>
                <a:latin typeface="Arial Black" charset="0"/>
              </a:rPr>
              <a:t>Engineering</a:t>
            </a:r>
            <a:r>
              <a:rPr lang="es-ES" sz="1900" b="1" dirty="0">
                <a:solidFill>
                  <a:srgbClr val="00A3AD"/>
                </a:solidFill>
                <a:latin typeface="Arial Black" charset="0"/>
              </a:rPr>
              <a:t>…</a:t>
            </a:r>
            <a:endParaRPr lang="es-ES" sz="19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D8C400D-3F46-442A-AC49-54547EC1DF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33046" y="3231373"/>
            <a:ext cx="2266217" cy="1302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339FFDA-262A-4CB9-95D5-29BBA776C1A1}"/>
              </a:ext>
            </a:extLst>
          </p:cNvPr>
          <p:cNvSpPr txBox="1"/>
          <p:nvPr/>
        </p:nvSpPr>
        <p:spPr>
          <a:xfrm>
            <a:off x="587253" y="2725737"/>
            <a:ext cx="2435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0" i="0" cap="all" dirty="0">
                <a:solidFill>
                  <a:srgbClr val="434F54"/>
                </a:solidFill>
                <a:effectLst/>
                <a:latin typeface="Open Sans" panose="020B0606030504020204" pitchFamily="34" charset="0"/>
              </a:rPr>
              <a:t>MOTOCICLETA </a:t>
            </a:r>
          </a:p>
          <a:p>
            <a:pPr algn="ctr"/>
            <a:r>
              <a:rPr lang="es-ES" sz="1400" b="0" i="0" cap="all" dirty="0">
                <a:solidFill>
                  <a:srgbClr val="434F54"/>
                </a:solidFill>
                <a:effectLst/>
                <a:latin typeface="Open Sans" panose="020B0606030504020204" pitchFamily="34" charset="0"/>
              </a:rPr>
              <a:t>AUTOEQUILIBRANTE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6BBE5B7-C288-4235-A2B8-6604299E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03" y="3249279"/>
            <a:ext cx="2105620" cy="1302229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F079624-E8E2-4E2E-A892-3B3D66F18BFB}"/>
              </a:ext>
            </a:extLst>
          </p:cNvPr>
          <p:cNvSpPr txBox="1"/>
          <p:nvPr/>
        </p:nvSpPr>
        <p:spPr>
          <a:xfrm>
            <a:off x="3194537" y="2743643"/>
            <a:ext cx="2435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0" i="0" cap="all" dirty="0">
                <a:solidFill>
                  <a:srgbClr val="434F54"/>
                </a:solidFill>
                <a:effectLst/>
                <a:latin typeface="Open Sans" panose="020B0606030504020204" pitchFamily="34" charset="0"/>
              </a:rPr>
              <a:t>ROVER CONTROLADO POR CÁMARA WEB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091B452-AD8B-443E-AC92-ABA6A4F700B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5921723" y="3301472"/>
            <a:ext cx="2261716" cy="1232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D38C98A-7800-484B-8A3A-4F796F614282}"/>
              </a:ext>
            </a:extLst>
          </p:cNvPr>
          <p:cNvSpPr txBox="1"/>
          <p:nvPr/>
        </p:nvSpPr>
        <p:spPr>
          <a:xfrm>
            <a:off x="5992157" y="2808797"/>
            <a:ext cx="2094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0" i="0" cap="all" dirty="0">
                <a:solidFill>
                  <a:srgbClr val="434F54"/>
                </a:solidFill>
                <a:effectLst/>
                <a:latin typeface="Open Sans" panose="020B0606030504020204" pitchFamily="34" charset="0"/>
              </a:rPr>
              <a:t>ROBOT DIBUJANTE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8591FBC-EE2E-4FA9-868B-0C2903D07C07}"/>
              </a:ext>
            </a:extLst>
          </p:cNvPr>
          <p:cNvSpPr txBox="1"/>
          <p:nvPr/>
        </p:nvSpPr>
        <p:spPr>
          <a:xfrm>
            <a:off x="723534" y="1558348"/>
            <a:ext cx="4598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Procesamiento</a:t>
            </a:r>
            <a:r>
              <a:rPr lang="en-US" dirty="0"/>
              <a:t> de imagen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C1A226D-C58C-4328-8FE7-A6FCD7B03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76" y="5094188"/>
            <a:ext cx="6795203" cy="13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3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b="0" dirty="0"/>
              <a:t>Calibrando umbral de colores</a:t>
            </a:r>
            <a:endParaRPr lang="es-ES" sz="24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8942E0-2D96-42DB-8D96-A0ED7846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338720"/>
            <a:ext cx="8208784" cy="135114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dirty="0"/>
              <a:t>Obtener el umbral para los respectivos canales RGB permitirá en posteriores operaciones encontrar los centroides de la placa circular.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dirty="0"/>
              <a:t>El color de cada pixel seleccionado es guardado para siguientes operaciones.</a:t>
            </a:r>
          </a:p>
          <a:p>
            <a:pPr marL="0" indent="0">
              <a:lnSpc>
                <a:spcPct val="90000"/>
              </a:lnSpc>
              <a:buNone/>
            </a:pPr>
            <a:endParaRPr lang="es-ES" sz="19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6C36746-29FD-46A4-A6A4-180C9EC39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3" y="3060671"/>
            <a:ext cx="3489961" cy="2214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235CF8C-C54D-43C3-8734-D125ABCB9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132" y="2580323"/>
            <a:ext cx="3799422" cy="31756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6BC19B6-8307-4C7F-8421-889B8F411307}"/>
              </a:ext>
            </a:extLst>
          </p:cNvPr>
          <p:cNvSpPr/>
          <p:nvPr/>
        </p:nvSpPr>
        <p:spPr>
          <a:xfrm>
            <a:off x="561391" y="5714181"/>
            <a:ext cx="3836307" cy="307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calibrateColorThresh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(...)</a:t>
            </a:r>
          </a:p>
        </p:txBody>
      </p:sp>
    </p:spTree>
    <p:extLst>
      <p:ext uri="{BB962C8B-B14F-4D97-AF65-F5344CB8AC3E}">
        <p14:creationId xmlns:p14="http://schemas.microsoft.com/office/powerpoint/2010/main" val="1395112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b="0" dirty="0"/>
              <a:t>Calibrando el </a:t>
            </a:r>
            <a:r>
              <a:rPr lang="es-ES" b="0" dirty="0" err="1"/>
              <a:t>rover</a:t>
            </a:r>
            <a:endParaRPr lang="es-ES" sz="24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8942E0-2D96-42DB-8D96-A0ED7846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338720"/>
            <a:ext cx="8208784" cy="14502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dirty="0"/>
              <a:t>Al traducir la imagen a la vista ortogonal, se genera cierta distorsión debido al ángulo entre la cámara y el campo.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dirty="0"/>
              <a:t>Para compensar esto, se necesitan capturar imágenes del </a:t>
            </a:r>
            <a:r>
              <a:rPr lang="es-ES" dirty="0" err="1"/>
              <a:t>rover</a:t>
            </a:r>
            <a:r>
              <a:rPr lang="es-ES" dirty="0"/>
              <a:t> en los cuatro bordes del campo.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 marL="0" indent="0">
              <a:lnSpc>
                <a:spcPct val="90000"/>
              </a:lnSpc>
              <a:buNone/>
            </a:pPr>
            <a:endParaRPr lang="es-ES" sz="19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DB8957-75E8-49FD-89E3-87CE7CE5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9" y="2876550"/>
            <a:ext cx="1537335" cy="21716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C3947EB-18E6-450F-9662-A82B94071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250" y="2861255"/>
            <a:ext cx="1537336" cy="21869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FDCC96E-B33A-4CE9-AD85-A527E2B6B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142" y="2861254"/>
            <a:ext cx="1539545" cy="21869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A70A2F-7095-4DAF-88DF-5FF6DD1C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239" y="2849880"/>
            <a:ext cx="1548163" cy="218691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7C4C44F-E864-4925-9E39-EC8DDD449AF1}"/>
              </a:ext>
            </a:extLst>
          </p:cNvPr>
          <p:cNvSpPr/>
          <p:nvPr/>
        </p:nvSpPr>
        <p:spPr>
          <a:xfrm>
            <a:off x="2447168" y="5402990"/>
            <a:ext cx="4158511" cy="307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calibrateLocationOffset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(...)</a:t>
            </a:r>
          </a:p>
        </p:txBody>
      </p:sp>
    </p:spTree>
    <p:extLst>
      <p:ext uri="{BB962C8B-B14F-4D97-AF65-F5344CB8AC3E}">
        <p14:creationId xmlns:p14="http://schemas.microsoft.com/office/powerpoint/2010/main" val="3993378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Mondragon </a:t>
            </a:r>
            <a:r>
              <a:rPr lang="en-US" dirty="0" err="1"/>
              <a:t>Unibertsitatea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b="0" dirty="0"/>
              <a:t>Localizando el </a:t>
            </a:r>
            <a:r>
              <a:rPr lang="es-ES" b="0" dirty="0" err="1"/>
              <a:t>rover</a:t>
            </a:r>
            <a:endParaRPr lang="es-ES" sz="24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28942E0-2D96-42DB-8D96-A0ED7846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32" y="1338719"/>
            <a:ext cx="8208784" cy="140928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dirty="0"/>
              <a:t>Una vez completa da la calibración se podrá localizar tanto la ubicación del </a:t>
            </a:r>
            <a:r>
              <a:rPr lang="es-ES" dirty="0" err="1"/>
              <a:t>rover</a:t>
            </a:r>
            <a:r>
              <a:rPr lang="es-ES" dirty="0"/>
              <a:t> como su dirección.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dirty="0"/>
              <a:t>El procesamiento de imágenes utiliza el espacio de color RGB para realizar los cálculos necesarios.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 marL="0" indent="0">
              <a:lnSpc>
                <a:spcPct val="90000"/>
              </a:lnSpc>
              <a:buNone/>
            </a:pPr>
            <a:endParaRPr lang="es-ES" sz="19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3C8A0D6-2A69-4392-A34F-BAA5B8407EDD}"/>
              </a:ext>
            </a:extLst>
          </p:cNvPr>
          <p:cNvSpPr/>
          <p:nvPr/>
        </p:nvSpPr>
        <p:spPr>
          <a:xfrm>
            <a:off x="305435" y="4437161"/>
            <a:ext cx="2977097" cy="307777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roverPosAng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(...)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F4B62B18-0C4E-4A27-A7B4-4AEF4B204D4B}"/>
              </a:ext>
            </a:extLst>
          </p:cNvPr>
          <p:cNvSpPr/>
          <p:nvPr/>
        </p:nvSpPr>
        <p:spPr>
          <a:xfrm rot="10800000">
            <a:off x="3380361" y="3093720"/>
            <a:ext cx="631091" cy="29946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AE24211-BB4A-4B10-8AA7-C91052B6B8DA}"/>
              </a:ext>
            </a:extLst>
          </p:cNvPr>
          <p:cNvSpPr/>
          <p:nvPr/>
        </p:nvSpPr>
        <p:spPr>
          <a:xfrm>
            <a:off x="4240517" y="3107190"/>
            <a:ext cx="3728906" cy="73866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Separar los canales RGB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a partir del umbral de cada color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obtenido en la calibración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B112E85-88FD-4C28-87A5-07A7676D0EC0}"/>
              </a:ext>
            </a:extLst>
          </p:cNvPr>
          <p:cNvSpPr/>
          <p:nvPr/>
        </p:nvSpPr>
        <p:spPr>
          <a:xfrm>
            <a:off x="4617799" y="4819710"/>
            <a:ext cx="2977097" cy="52322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Buscar los centroides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de los 3 colores del disco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F11259E-3668-4C16-AC15-E9AAECD9E0EF}"/>
              </a:ext>
            </a:extLst>
          </p:cNvPr>
          <p:cNvSpPr/>
          <p:nvPr/>
        </p:nvSpPr>
        <p:spPr>
          <a:xfrm>
            <a:off x="4725200" y="5578124"/>
            <a:ext cx="2762295" cy="52322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Convertir posición (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x,y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s-E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angulo</a:t>
            </a:r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a cm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1273BBE-DD9D-49E4-85D4-D931FE803357}"/>
              </a:ext>
            </a:extLst>
          </p:cNvPr>
          <p:cNvCxnSpPr>
            <a:cxnSpLocks/>
            <a:stCxn id="22" idx="2"/>
            <a:endCxn id="12" idx="0"/>
          </p:cNvCxnSpPr>
          <p:nvPr/>
        </p:nvCxnSpPr>
        <p:spPr>
          <a:xfrm>
            <a:off x="6104970" y="4606369"/>
            <a:ext cx="1378" cy="213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96DA00D-62A7-4F60-BB89-89A9FED2FCF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106348" y="5342930"/>
            <a:ext cx="0" cy="235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F96E996-79D6-4EEF-B316-24D0AD538DE5}"/>
              </a:ext>
            </a:extLst>
          </p:cNvPr>
          <p:cNvSpPr/>
          <p:nvPr/>
        </p:nvSpPr>
        <p:spPr>
          <a:xfrm>
            <a:off x="4401619" y="4083149"/>
            <a:ext cx="3406702" cy="52322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Eliminar pequeñas impurezas o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pequeños círculos molestos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66B399A-DE6C-4AE9-8178-964D8C660DD6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6104970" y="3845854"/>
            <a:ext cx="0" cy="237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7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Mondragon Unibertsitatea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Modelado del movimiento mediante </a:t>
            </a:r>
            <a:r>
              <a:rPr lang="es-ES" sz="2400" dirty="0" err="1"/>
              <a:t>Stateflow</a:t>
            </a:r>
            <a:endParaRPr lang="es-ES" sz="2400" dirty="0"/>
          </a:p>
        </p:txBody>
      </p:sp>
      <p:pic>
        <p:nvPicPr>
          <p:cNvPr id="52" name="Imagen 5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4B54450-76CC-4120-845B-BEC9E1563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89" b="23023"/>
          <a:stretch/>
        </p:blipFill>
        <p:spPr>
          <a:xfrm>
            <a:off x="123619" y="5700481"/>
            <a:ext cx="3028950" cy="682841"/>
          </a:xfrm>
          <a:prstGeom prst="rect">
            <a:avLst/>
          </a:prstGeom>
        </p:spPr>
      </p:pic>
      <p:pic>
        <p:nvPicPr>
          <p:cNvPr id="56" name="Imagen 55" descr="Texto&#10;&#10;Descripción generada automáticamente">
            <a:extLst>
              <a:ext uri="{FF2B5EF4-FFF2-40B4-BE49-F238E27FC236}">
                <a16:creationId xmlns:a16="http://schemas.microsoft.com/office/drawing/2014/main" id="{90DF6543-FC34-4906-9248-1DA2E9E5C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643" y="5674528"/>
            <a:ext cx="2317930" cy="662266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5E3C277-344E-456F-ABEC-D0196D0C6135}"/>
              </a:ext>
            </a:extLst>
          </p:cNvPr>
          <p:cNvSpPr txBox="1">
            <a:spLocks/>
          </p:cNvSpPr>
          <p:nvPr/>
        </p:nvSpPr>
        <p:spPr>
          <a:xfrm>
            <a:off x="568786" y="1371437"/>
            <a:ext cx="7940732" cy="3944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s-ES" sz="1900" b="1" dirty="0">
                <a:solidFill>
                  <a:srgbClr val="00A3AD"/>
                </a:solidFill>
                <a:latin typeface="Arial Black" charset="0"/>
              </a:rPr>
              <a:t>Propuesta de ejercicio:</a:t>
            </a:r>
            <a:endParaRPr lang="es-ES" sz="19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2BAC3CB-5B8F-44EE-AB8A-DFA977B4158C}"/>
              </a:ext>
            </a:extLst>
          </p:cNvPr>
          <p:cNvSpPr txBox="1">
            <a:spLocks/>
          </p:cNvSpPr>
          <p:nvPr/>
        </p:nvSpPr>
        <p:spPr>
          <a:xfrm>
            <a:off x="590837" y="1956386"/>
            <a:ext cx="4227348" cy="1745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200" marR="0" indent="-4572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20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742932" marR="0" indent="-28574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Char char="•"/>
              <a:tabLst/>
              <a:defRPr lang="es-ES_tradnl" sz="18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•"/>
              <a:tabLst/>
              <a:defRPr lang="es-ES_tradnl" sz="16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Char char="–"/>
              <a:tabLst/>
              <a:defRPr lang="es-ES_tradnl" sz="14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Char char="⎻"/>
              <a:tabLst/>
              <a:defRPr lang="en-US" sz="1200" b="0" i="0" kern="1200" noProof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800" dirty="0"/>
              <a:t>Ejecuta el Script “</a:t>
            </a:r>
            <a:r>
              <a:rPr lang="es-ES" sz="1800" dirty="0" err="1"/>
              <a:t>Calculate</a:t>
            </a:r>
            <a:r>
              <a:rPr lang="es-ES" sz="1800" dirty="0"/>
              <a:t> Rover Position &amp; Angle” para calcular la posición y ángulo del robot. Usando dos espacios de color, podemos llegar al mismo resultado. Tienes varias imágenes a tu disposición para ir probando diferentes escenarios con más o menos luz.</a:t>
            </a: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 sz="1800" dirty="0"/>
              <a:t>Recuerda que el espacio HSV tiene la ventaja de ser inalterable a las condiciones de luz. </a:t>
            </a:r>
            <a:endParaRPr lang="es-ES" sz="19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4F1A58-398F-4214-A531-136A7DE35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92" y="4166034"/>
            <a:ext cx="6878432" cy="13955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C6849F-1D1E-4B74-B22B-E1CBC4D52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423" y="2005523"/>
            <a:ext cx="2830607" cy="18853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271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7100" y="4812626"/>
            <a:ext cx="2672863" cy="1150681"/>
          </a:xfrm>
        </p:spPr>
        <p:txBody>
          <a:bodyPr/>
          <a:lstStyle/>
          <a:p>
            <a:pPr lvl="0"/>
            <a:r>
              <a:rPr lang="es-ES" dirty="0" err="1"/>
              <a:t>Loramendi</a:t>
            </a:r>
            <a:r>
              <a:rPr lang="es-ES" dirty="0"/>
              <a:t>, 4. Apartado 23</a:t>
            </a:r>
          </a:p>
          <a:p>
            <a:pPr lvl="0"/>
            <a:r>
              <a:rPr lang="es-ES" dirty="0"/>
              <a:t>20500 </a:t>
            </a:r>
            <a:r>
              <a:rPr lang="es-ES" dirty="0" err="1"/>
              <a:t>Arrasate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s-ES" dirty="0"/>
              <a:t> </a:t>
            </a:r>
            <a:r>
              <a:rPr lang="es-ES" dirty="0" err="1"/>
              <a:t>Mondragon</a:t>
            </a:r>
            <a:endParaRPr lang="es-ES" dirty="0"/>
          </a:p>
          <a:p>
            <a:pPr lvl="0"/>
            <a:r>
              <a:rPr lang="es-ES" dirty="0"/>
              <a:t>T. 943 71 21 85</a:t>
            </a:r>
          </a:p>
          <a:p>
            <a:pPr lvl="0"/>
            <a:r>
              <a:rPr lang="es-ES" dirty="0" err="1"/>
              <a:t>info@mondragon.edu</a:t>
            </a:r>
            <a:endParaRPr lang="en-US" dirty="0"/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Fundamentos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594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Imágenes digitales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191954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800" dirty="0"/>
              <a:t>Una imagen se define como una función de dos dimensiones f(</a:t>
            </a:r>
            <a:r>
              <a:rPr lang="es-ES" sz="1800" dirty="0" err="1"/>
              <a:t>x,y</a:t>
            </a:r>
            <a:r>
              <a:rPr lang="es-ES" sz="1800" dirty="0"/>
              <a:t>) donde x e y son las coordenadas de un plano que contiene todos los puntos de la misma, y f(</a:t>
            </a:r>
            <a:r>
              <a:rPr lang="es-ES" sz="1800" dirty="0" err="1"/>
              <a:t>x,y</a:t>
            </a:r>
            <a:r>
              <a:rPr lang="es-ES" sz="1800" dirty="0"/>
              <a:t>) es la amplitud en el punto (</a:t>
            </a:r>
            <a:r>
              <a:rPr lang="es-ES" sz="1800" dirty="0" err="1"/>
              <a:t>x,y</a:t>
            </a:r>
            <a:r>
              <a:rPr lang="es-ES" sz="1800" dirty="0"/>
              <a:t>) a la cual se le llama intensidad.</a:t>
            </a:r>
          </a:p>
          <a:p>
            <a:pPr marL="0" indent="0">
              <a:lnSpc>
                <a:spcPct val="90000"/>
              </a:lnSpc>
              <a:buNone/>
            </a:pPr>
            <a:endParaRPr lang="es-ES" sz="1800" dirty="0"/>
          </a:p>
          <a:p>
            <a:pPr marL="0" indent="0">
              <a:lnSpc>
                <a:spcPct val="90000"/>
              </a:lnSpc>
              <a:buNone/>
            </a:pPr>
            <a:r>
              <a:rPr lang="es-ES" sz="1800" dirty="0"/>
              <a:t>Uno de los parámetros de mayor importancia en una imagen digital es su resolución y la calidad de una imagen depende directamente de su resolución.</a:t>
            </a:r>
            <a:endParaRPr lang="es-ES" sz="1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Mondragon Unibertsitatea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Definición de una imagen digital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D4D67F-5F96-4E8E-B83E-05B59EC5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061" y="3475500"/>
            <a:ext cx="4777367" cy="268053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26C80DB-6C77-489D-9A85-903DE1DA4860}"/>
              </a:ext>
            </a:extLst>
          </p:cNvPr>
          <p:cNvSpPr/>
          <p:nvPr/>
        </p:nvSpPr>
        <p:spPr>
          <a:xfrm>
            <a:off x="422030" y="3782922"/>
            <a:ext cx="348964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Una imagen digital está compuesta de un número finito de elementos y cada uno tiene una localidad y un valor particular.</a:t>
            </a:r>
          </a:p>
        </p:txBody>
      </p:sp>
    </p:spTree>
    <p:extLst>
      <p:ext uri="{BB962C8B-B14F-4D97-AF65-F5344CB8AC3E}">
        <p14:creationId xmlns:p14="http://schemas.microsoft.com/office/powerpoint/2010/main" val="2493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190088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900" dirty="0"/>
              <a:t>Una imagen en color es descrito y codificado según el espacio de color utilizado (RGB, 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900" dirty="0"/>
              <a:t>Para el espacio de color RGB, mayoritariamente usado para representar imágenes, cada pixel se presenta como un conjunto de ciertas cantidades de colores rojo, verde y azul, </a:t>
            </a:r>
            <a:r>
              <a:rPr lang="es-ES" sz="1900" dirty="0" err="1"/>
              <a:t>fomando</a:t>
            </a:r>
            <a:r>
              <a:rPr lang="es-ES" sz="1900" dirty="0"/>
              <a:t> una matriz de tres niveles de intensidad, uno por cada componente del color.</a:t>
            </a:r>
          </a:p>
          <a:p>
            <a:pPr marL="0" indent="0">
              <a:lnSpc>
                <a:spcPct val="90000"/>
              </a:lnSpc>
              <a:buNone/>
            </a:pPr>
            <a:endParaRPr lang="es-ES" sz="1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Mondragon Unibertsitatea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Imagen a color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9CC3E5-7EC8-4CC7-BF55-5C94073A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02" y="3265715"/>
            <a:ext cx="5458408" cy="26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2030" y="1364829"/>
            <a:ext cx="8297244" cy="77639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900" dirty="0"/>
              <a:t>Dependiendo del valor de intensidad de cada componente, el color del pixel será uno u otro.</a:t>
            </a:r>
          </a:p>
          <a:p>
            <a:pPr marL="0" indent="0">
              <a:lnSpc>
                <a:spcPct val="90000"/>
              </a:lnSpc>
              <a:buNone/>
            </a:pPr>
            <a:endParaRPr lang="es-ES" sz="1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Mondragon Unibertsitatea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Imagen a color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08CF083-BA38-41F8-9FD5-29D9AC283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47" y="3906559"/>
            <a:ext cx="5661660" cy="203375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5A938CF-7274-4624-A379-52487F46E76B}"/>
              </a:ext>
            </a:extLst>
          </p:cNvPr>
          <p:cNvSpPr/>
          <p:nvPr/>
        </p:nvSpPr>
        <p:spPr>
          <a:xfrm>
            <a:off x="539731" y="2186014"/>
            <a:ext cx="2348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color </a:t>
            </a:r>
            <a:r>
              <a:rPr lang="es-ES" b="1" dirty="0"/>
              <a:t>blanco</a:t>
            </a:r>
            <a:r>
              <a:rPr lang="es-ES" dirty="0"/>
              <a:t> está compuesto por la </a:t>
            </a:r>
            <a:r>
              <a:rPr lang="es-ES" b="1" dirty="0"/>
              <a:t>máxima intensidad </a:t>
            </a:r>
            <a:r>
              <a:rPr lang="es-ES" dirty="0"/>
              <a:t>de los tres componentes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D3B4BDD-A2F0-4237-BB8F-405435988DE3}"/>
              </a:ext>
            </a:extLst>
          </p:cNvPr>
          <p:cNvSpPr/>
          <p:nvPr/>
        </p:nvSpPr>
        <p:spPr>
          <a:xfrm>
            <a:off x="3139103" y="2186013"/>
            <a:ext cx="23482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Los diferentes colores varían dependiendo de las diferentes intensidades de los tres componentes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1D8BEDE-9B7D-4285-950E-CA46AE66E17A}"/>
              </a:ext>
            </a:extLst>
          </p:cNvPr>
          <p:cNvSpPr/>
          <p:nvPr/>
        </p:nvSpPr>
        <p:spPr>
          <a:xfrm>
            <a:off x="5738475" y="2185088"/>
            <a:ext cx="2348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color </a:t>
            </a:r>
            <a:r>
              <a:rPr lang="es-ES" b="1" dirty="0"/>
              <a:t>negro</a:t>
            </a:r>
            <a:r>
              <a:rPr lang="es-ES" dirty="0"/>
              <a:t> está compuesto por la </a:t>
            </a:r>
            <a:r>
              <a:rPr lang="es-ES" b="1" dirty="0"/>
              <a:t>mínima intensidad </a:t>
            </a:r>
            <a:r>
              <a:rPr lang="es-ES" dirty="0"/>
              <a:t>de los tres componentes</a:t>
            </a:r>
          </a:p>
        </p:txBody>
      </p:sp>
    </p:spTree>
    <p:extLst>
      <p:ext uri="{BB962C8B-B14F-4D97-AF65-F5344CB8AC3E}">
        <p14:creationId xmlns:p14="http://schemas.microsoft.com/office/powerpoint/2010/main" val="392690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3450" y="1364829"/>
            <a:ext cx="4635745" cy="4708311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s-ES" dirty="0"/>
              <a:t>Matiz: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800" dirty="0"/>
              <a:t>El matiz o tono es la frecuencia del espectro del color o el valor cromático dominante.</a:t>
            </a:r>
          </a:p>
          <a:p>
            <a:pPr marL="457188" lvl="1" indent="0">
              <a:lnSpc>
                <a:spcPct val="90000"/>
              </a:lnSpc>
              <a:buNone/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Luminosidad: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800" dirty="0"/>
              <a:t>La luminosidad es la mezcla de colores con blanco o negro con la matiz. Representa la cantidad de luz presente en un color. A mayor luminosidad o mayor cantidad de luz, el color se configura con mayor mezcla de blanco.</a:t>
            </a:r>
          </a:p>
          <a:p>
            <a:pPr marL="0" indent="0">
              <a:lnSpc>
                <a:spcPct val="90000"/>
              </a:lnSpc>
              <a:buNone/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/>
              <a:t>Saturación: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" sz="1800" dirty="0"/>
              <a:t>La saturación es el grado de pureza de un color y se mide en relación al gris. A menor saturación el color se muestra más agrisado, más impuro y con menor intensidad lumínica.</a:t>
            </a:r>
          </a:p>
          <a:p>
            <a:pPr marL="0" indent="0">
              <a:lnSpc>
                <a:spcPct val="90000"/>
              </a:lnSpc>
              <a:buNone/>
            </a:pPr>
            <a:endParaRPr lang="es-ES" sz="19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C92E6B-C9E1-344F-A8D2-A6916349F0EE}" type="datetime3">
              <a:rPr lang="es-ES_tradnl" smtClean="0"/>
              <a:pPr>
                <a:spcAft>
                  <a:spcPts val="600"/>
                </a:spcAft>
              </a:pPr>
              <a:t>21.02.22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Mondragon Unibertsitatea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7356FEA-1119-414E-9BDA-0F3F06B9EA5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2400" dirty="0"/>
              <a:t>Propiedades del color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9909C0-B46E-40B1-A348-E4EADE3F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195" y="1717357"/>
            <a:ext cx="4057650" cy="4667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1CAAA5-E0B4-4020-8143-EC82A12F9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195" y="3215361"/>
            <a:ext cx="4067175" cy="514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E248EC3-88EF-4CB6-B74A-55F04E5ED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295" y="4837943"/>
            <a:ext cx="40195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23626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3129</TotalTime>
  <Words>1866</Words>
  <Application>Microsoft Office PowerPoint</Application>
  <PresentationFormat>Presentación en pantalla (4:3)</PresentationFormat>
  <Paragraphs>312</Paragraphs>
  <Slides>34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2" baseType="lpstr">
      <vt:lpstr>AppleSymbols</vt:lpstr>
      <vt:lpstr>Arial</vt:lpstr>
      <vt:lpstr>Arial Black</vt:lpstr>
      <vt:lpstr>Arial Nova Light</vt:lpstr>
      <vt:lpstr>Calibri</vt:lpstr>
      <vt:lpstr>Courier New</vt:lpstr>
      <vt:lpstr>Open Sans</vt:lpstr>
      <vt:lpstr>MU Theme</vt:lpstr>
      <vt:lpstr>Procesamiento de imagen</vt:lpstr>
      <vt:lpstr>Adquiriendo conocimientos para el procesamiento de imágenes </vt:lpstr>
      <vt:lpstr>Introducción</vt:lpstr>
      <vt:lpstr>Fundamentos </vt:lpstr>
      <vt:lpstr>Imágenes digitales</vt:lpstr>
      <vt:lpstr>Definición de una imagen digital</vt:lpstr>
      <vt:lpstr>Imagen a color</vt:lpstr>
      <vt:lpstr>Imagen a color</vt:lpstr>
      <vt:lpstr>Propiedades del color</vt:lpstr>
      <vt:lpstr>Espacios de color</vt:lpstr>
      <vt:lpstr>El modelo RGB</vt:lpstr>
      <vt:lpstr>El modelo HSV</vt:lpstr>
      <vt:lpstr>El modelo HSV</vt:lpstr>
      <vt:lpstr>El modelo YCbCr</vt:lpstr>
      <vt:lpstr>El modelo YCbCr</vt:lpstr>
      <vt:lpstr>Análisis y procesamiento de imágenes</vt:lpstr>
      <vt:lpstr>Antes de empezar…</vt:lpstr>
      <vt:lpstr>Análisis y procesamiento de imágenes</vt:lpstr>
      <vt:lpstr>Métodos de procesamiento de imágenes: Familias</vt:lpstr>
      <vt:lpstr>Métodos de procesamiento de imágenes: Técnicas</vt:lpstr>
      <vt:lpstr>Caso practico</vt:lpstr>
      <vt:lpstr>Presentación del robot</vt:lpstr>
      <vt:lpstr>Webcam Controlled Rover</vt:lpstr>
      <vt:lpstr>Trabajando con Matlab/Simulink</vt:lpstr>
      <vt:lpstr>Controlar la posición y dirección del rover</vt:lpstr>
      <vt:lpstr>Controlar la posición y dirección del rover</vt:lpstr>
      <vt:lpstr>Generando el campo</vt:lpstr>
      <vt:lpstr>Transformación de la vista ortogonal</vt:lpstr>
      <vt:lpstr>Transformación de la vista ortogonal</vt:lpstr>
      <vt:lpstr>Calibrando umbral de colores</vt:lpstr>
      <vt:lpstr>Calibrando el rover</vt:lpstr>
      <vt:lpstr>Localizando el rover</vt:lpstr>
      <vt:lpstr>Modelado del movimiento mediante Stateflow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Gaizka Bellido</cp:lastModifiedBy>
  <cp:revision>321</cp:revision>
  <cp:lastPrinted>2018-07-13T13:37:53Z</cp:lastPrinted>
  <dcterms:created xsi:type="dcterms:W3CDTF">2017-11-28T21:27:45Z</dcterms:created>
  <dcterms:modified xsi:type="dcterms:W3CDTF">2022-02-21T16:45:55Z</dcterms:modified>
</cp:coreProperties>
</file>